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87" r:id="rId4"/>
    <p:sldId id="268" r:id="rId5"/>
    <p:sldId id="286" r:id="rId6"/>
    <p:sldId id="299" r:id="rId7"/>
    <p:sldId id="294" r:id="rId8"/>
    <p:sldId id="292" r:id="rId9"/>
    <p:sldId id="296" r:id="rId10"/>
    <p:sldId id="298" r:id="rId11"/>
    <p:sldId id="295" r:id="rId12"/>
    <p:sldId id="300" r:id="rId13"/>
    <p:sldId id="304" r:id="rId14"/>
    <p:sldId id="305" r:id="rId15"/>
    <p:sldId id="306" r:id="rId16"/>
    <p:sldId id="302" r:id="rId17"/>
    <p:sldId id="301" r:id="rId18"/>
    <p:sldId id="303" r:id="rId19"/>
    <p:sldId id="307" r:id="rId20"/>
    <p:sldId id="308" r:id="rId21"/>
    <p:sldId id="288" r:id="rId22"/>
    <p:sldId id="289"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9000"/>
    <a:srgbClr val="B8AC22"/>
    <a:srgbClr val="0F4289"/>
    <a:srgbClr val="0099FF"/>
    <a:srgbClr val="011552"/>
    <a:srgbClr val="8508A8"/>
    <a:srgbClr val="FF0017"/>
    <a:srgbClr val="1B741D"/>
    <a:srgbClr val="25F509"/>
    <a:srgbClr val="004A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01410A-0B16-0C4D-8A53-73E483C94E03}" v="63" dt="2022-07-13T18:15:36.8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5226" autoAdjust="0"/>
  </p:normalViewPr>
  <p:slideViewPr>
    <p:cSldViewPr snapToGrid="0">
      <p:cViewPr>
        <p:scale>
          <a:sx n="125" d="100"/>
          <a:sy n="125" d="100"/>
        </p:scale>
        <p:origin x="432" y="294"/>
      </p:cViewPr>
      <p:guideLst>
        <p:guide orient="horz" pos="2160"/>
        <p:guide pos="2880"/>
      </p:guideLst>
    </p:cSldViewPr>
  </p:slideViewPr>
  <p:notesTextViewPr>
    <p:cViewPr>
      <p:scale>
        <a:sx n="1" d="1"/>
        <a:sy n="1" d="1"/>
      </p:scale>
      <p:origin x="0" y="0"/>
    </p:cViewPr>
  </p:notesTextViewPr>
  <p:sorterViewPr>
    <p:cViewPr>
      <p:scale>
        <a:sx n="150" d="100"/>
        <a:sy n="150" d="100"/>
      </p:scale>
      <p:origin x="0" y="-193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62.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8AABE2-4266-4AB0-B42E-2E17951E7E37}"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US"/>
        </a:p>
      </dgm:t>
    </dgm:pt>
    <dgm:pt modelId="{1F64EBFC-076A-457D-AAC1-5FE142536288}">
      <dgm:prSet phldrT="[Text]" custT="1"/>
      <dgm:spPr>
        <a:solidFill>
          <a:srgbClr val="BF9000"/>
        </a:solidFill>
      </dgm:spPr>
      <dgm:t>
        <a:bodyPr/>
        <a:lstStyle/>
        <a:p>
          <a:r>
            <a:rPr lang="en-US" sz="1500" dirty="0">
              <a:solidFill>
                <a:schemeClr val="tx1"/>
              </a:solidFill>
            </a:rPr>
            <a:t>2019</a:t>
          </a:r>
        </a:p>
        <a:p>
          <a:r>
            <a:rPr lang="en-US" sz="1500" dirty="0">
              <a:solidFill>
                <a:schemeClr val="tx1"/>
              </a:solidFill>
            </a:rPr>
            <a:t>70 Bệnh viện </a:t>
          </a:r>
          <a:r>
            <a:rPr lang="en-US" sz="1500" dirty="0" err="1">
              <a:solidFill>
                <a:schemeClr val="tx1"/>
              </a:solidFill>
            </a:rPr>
            <a:t>Thực</a:t>
          </a:r>
          <a:r>
            <a:rPr lang="en-US" sz="1500" dirty="0">
              <a:solidFill>
                <a:schemeClr val="tx1"/>
              </a:solidFill>
            </a:rPr>
            <a:t> </a:t>
          </a:r>
          <a:r>
            <a:rPr lang="en-US" sz="1500" dirty="0" err="1">
              <a:solidFill>
                <a:schemeClr val="tx1"/>
              </a:solidFill>
            </a:rPr>
            <a:t>hành</a:t>
          </a:r>
          <a:r>
            <a:rPr lang="en-US" sz="1500" dirty="0">
              <a:solidFill>
                <a:schemeClr val="tx1"/>
              </a:solidFill>
            </a:rPr>
            <a:t> </a:t>
          </a:r>
          <a:r>
            <a:rPr lang="en-US" sz="1500" dirty="0" err="1">
              <a:solidFill>
                <a:schemeClr val="tx1"/>
              </a:solidFill>
            </a:rPr>
            <a:t>Nuôi</a:t>
          </a:r>
          <a:r>
            <a:rPr lang="en-US" sz="1500" dirty="0">
              <a:solidFill>
                <a:schemeClr val="tx1"/>
              </a:solidFill>
            </a:rPr>
            <a:t> con </a:t>
          </a:r>
          <a:r>
            <a:rPr lang="en-US" sz="1500" dirty="0" err="1">
              <a:solidFill>
                <a:schemeClr val="tx1"/>
              </a:solidFill>
            </a:rPr>
            <a:t>sữa</a:t>
          </a:r>
          <a:r>
            <a:rPr lang="en-US" sz="1500" dirty="0">
              <a:solidFill>
                <a:schemeClr val="tx1"/>
              </a:solidFill>
            </a:rPr>
            <a:t> </a:t>
          </a:r>
          <a:r>
            <a:rPr lang="en-US" sz="1500" dirty="0" err="1">
              <a:solidFill>
                <a:schemeClr val="tx1"/>
              </a:solidFill>
            </a:rPr>
            <a:t>mẹ</a:t>
          </a:r>
          <a:r>
            <a:rPr lang="en-US" sz="1500" dirty="0">
              <a:solidFill>
                <a:schemeClr val="tx1"/>
              </a:solidFill>
            </a:rPr>
            <a:t> </a:t>
          </a:r>
          <a:r>
            <a:rPr lang="en-US" sz="1500" dirty="0" err="1">
              <a:solidFill>
                <a:schemeClr val="tx1"/>
              </a:solidFill>
            </a:rPr>
            <a:t>xuất</a:t>
          </a:r>
          <a:r>
            <a:rPr lang="en-US" sz="1500" dirty="0">
              <a:solidFill>
                <a:schemeClr val="tx1"/>
              </a:solidFill>
            </a:rPr>
            <a:t> </a:t>
          </a:r>
          <a:r>
            <a:rPr lang="en-US" sz="1500" dirty="0" err="1">
              <a:solidFill>
                <a:schemeClr val="tx1"/>
              </a:solidFill>
            </a:rPr>
            <a:t>sắc</a:t>
          </a:r>
          <a:r>
            <a:rPr lang="en-US" sz="1500" dirty="0">
              <a:solidFill>
                <a:schemeClr val="tx1"/>
              </a:solidFill>
            </a:rPr>
            <a:t> </a:t>
          </a:r>
        </a:p>
        <a:p>
          <a:r>
            <a:rPr lang="en-US" sz="1500" dirty="0">
              <a:solidFill>
                <a:schemeClr val="tx1"/>
              </a:solidFill>
            </a:rPr>
            <a:t>15 </a:t>
          </a:r>
          <a:r>
            <a:rPr lang="en-US" sz="1500" dirty="0" err="1">
              <a:solidFill>
                <a:schemeClr val="tx1"/>
              </a:solidFill>
            </a:rPr>
            <a:t>tỉnh</a:t>
          </a:r>
          <a:endParaRPr lang="en-US" sz="1500" dirty="0">
            <a:solidFill>
              <a:schemeClr val="tx1"/>
            </a:solidFill>
          </a:endParaRPr>
        </a:p>
      </dgm:t>
    </dgm:pt>
    <dgm:pt modelId="{F5E58A00-926D-4B12-9596-C9412B68E894}" type="parTrans" cxnId="{ED253EA1-F401-433D-B9BF-6D6D249DC3C9}">
      <dgm:prSet/>
      <dgm:spPr/>
      <dgm:t>
        <a:bodyPr/>
        <a:lstStyle/>
        <a:p>
          <a:endParaRPr lang="en-US"/>
        </a:p>
      </dgm:t>
    </dgm:pt>
    <dgm:pt modelId="{96412553-FB51-466C-AAEC-F39BA51586BD}" type="sibTrans" cxnId="{ED253EA1-F401-433D-B9BF-6D6D249DC3C9}">
      <dgm:prSet/>
      <dgm:spPr/>
      <dgm:t>
        <a:bodyPr/>
        <a:lstStyle/>
        <a:p>
          <a:endParaRPr lang="en-US"/>
        </a:p>
      </dgm:t>
    </dgm:pt>
    <dgm:pt modelId="{BD3C2FE0-7E9F-4DDA-BE1E-5BBC559CA5CA}">
      <dgm:prSet phldrT="[Text]" custT="1"/>
      <dgm:spPr>
        <a:solidFill>
          <a:srgbClr val="BF9000"/>
        </a:solidFill>
      </dgm:spPr>
      <dgm:t>
        <a:bodyPr/>
        <a:lstStyle/>
        <a:p>
          <a:r>
            <a:rPr lang="en-US" sz="1500" dirty="0">
              <a:solidFill>
                <a:schemeClr val="tx1"/>
              </a:solidFill>
            </a:rPr>
            <a:t>2015</a:t>
          </a:r>
        </a:p>
        <a:p>
          <a:r>
            <a:rPr lang="en-US" sz="1500" dirty="0">
              <a:solidFill>
                <a:schemeClr val="tx1"/>
              </a:solidFill>
            </a:rPr>
            <a:t> 5 Ngân </a:t>
          </a:r>
          <a:r>
            <a:rPr lang="en-US" sz="1500" dirty="0" err="1">
              <a:solidFill>
                <a:schemeClr val="tx1"/>
              </a:solidFill>
            </a:rPr>
            <a:t>hàng</a:t>
          </a:r>
          <a:r>
            <a:rPr lang="en-US" sz="1500" dirty="0">
              <a:solidFill>
                <a:schemeClr val="tx1"/>
              </a:solidFill>
            </a:rPr>
            <a:t> </a:t>
          </a:r>
          <a:r>
            <a:rPr lang="en-US" sz="1500" dirty="0" err="1">
              <a:solidFill>
                <a:schemeClr val="tx1"/>
              </a:solidFill>
            </a:rPr>
            <a:t>sữa</a:t>
          </a:r>
          <a:r>
            <a:rPr lang="en-US" sz="1500" dirty="0">
              <a:solidFill>
                <a:schemeClr val="tx1"/>
              </a:solidFill>
            </a:rPr>
            <a:t> </a:t>
          </a:r>
          <a:r>
            <a:rPr lang="en-US" sz="1500" dirty="0" err="1">
              <a:solidFill>
                <a:schemeClr val="tx1"/>
              </a:solidFill>
            </a:rPr>
            <a:t>mẹ</a:t>
          </a:r>
          <a:r>
            <a:rPr lang="en-US" sz="1500" dirty="0">
              <a:solidFill>
                <a:schemeClr val="tx1"/>
              </a:solidFill>
            </a:rPr>
            <a:t> </a:t>
          </a:r>
          <a:r>
            <a:rPr lang="en-US" sz="1500" dirty="0" err="1">
              <a:solidFill>
                <a:schemeClr val="tx1"/>
              </a:solidFill>
            </a:rPr>
            <a:t>và</a:t>
          </a:r>
          <a:r>
            <a:rPr lang="en-US" sz="1500" dirty="0">
              <a:solidFill>
                <a:schemeClr val="tx1"/>
              </a:solidFill>
            </a:rPr>
            <a:t> 2 NHSM </a:t>
          </a:r>
          <a:r>
            <a:rPr lang="en-US" sz="1500" dirty="0" err="1">
              <a:solidFill>
                <a:schemeClr val="tx1"/>
              </a:solidFill>
            </a:rPr>
            <a:t>vệ</a:t>
          </a:r>
          <a:r>
            <a:rPr lang="en-US" sz="1500" dirty="0">
              <a:solidFill>
                <a:schemeClr val="tx1"/>
              </a:solidFill>
            </a:rPr>
            <a:t> </a:t>
          </a:r>
          <a:r>
            <a:rPr lang="en-US" sz="1500" dirty="0" err="1">
              <a:solidFill>
                <a:schemeClr val="tx1"/>
              </a:solidFill>
            </a:rPr>
            <a:t>tinh</a:t>
          </a:r>
          <a:endParaRPr lang="en-US" sz="1500" dirty="0">
            <a:solidFill>
              <a:schemeClr val="tx1"/>
            </a:solidFill>
          </a:endParaRPr>
        </a:p>
        <a:p>
          <a:endParaRPr lang="en-US" sz="900" dirty="0">
            <a:solidFill>
              <a:schemeClr val="tx1"/>
            </a:solidFill>
          </a:endParaRPr>
        </a:p>
        <a:p>
          <a:r>
            <a:rPr lang="en-US" sz="1500" dirty="0">
              <a:solidFill>
                <a:schemeClr val="tx1"/>
              </a:solidFill>
            </a:rPr>
            <a:t>7 </a:t>
          </a:r>
          <a:r>
            <a:rPr lang="en-US" sz="1500" dirty="0" err="1">
              <a:solidFill>
                <a:schemeClr val="tx1"/>
              </a:solidFill>
            </a:rPr>
            <a:t>tỉnh</a:t>
          </a:r>
          <a:endParaRPr lang="en-US" sz="1500" dirty="0">
            <a:solidFill>
              <a:schemeClr val="tx1"/>
            </a:solidFill>
          </a:endParaRPr>
        </a:p>
      </dgm:t>
    </dgm:pt>
    <dgm:pt modelId="{881FB5FE-1C49-41FD-8BF8-648C249583C9}" type="parTrans" cxnId="{34FB72ED-5CA2-46DF-82A5-9255B44C87DB}">
      <dgm:prSet/>
      <dgm:spPr/>
      <dgm:t>
        <a:bodyPr/>
        <a:lstStyle/>
        <a:p>
          <a:endParaRPr lang="en-US"/>
        </a:p>
      </dgm:t>
    </dgm:pt>
    <dgm:pt modelId="{F0B85D13-C773-4473-B719-D37699BB711C}" type="sibTrans" cxnId="{34FB72ED-5CA2-46DF-82A5-9255B44C87DB}">
      <dgm:prSet/>
      <dgm:spPr/>
      <dgm:t>
        <a:bodyPr/>
        <a:lstStyle/>
        <a:p>
          <a:endParaRPr lang="en-US"/>
        </a:p>
      </dgm:t>
    </dgm:pt>
    <dgm:pt modelId="{5333F3F4-E7C4-4B1D-93E5-EBD91B910B5D}">
      <dgm:prSet custT="1"/>
      <dgm:spPr>
        <a:solidFill>
          <a:srgbClr val="BF9000"/>
        </a:solidFill>
      </dgm:spPr>
      <dgm:t>
        <a:bodyPr/>
        <a:lstStyle/>
        <a:p>
          <a:r>
            <a:rPr lang="vi-VN" sz="1500" b="0" i="0" dirty="0">
              <a:solidFill>
                <a:schemeClr val="tx1"/>
              </a:solidFill>
              <a:latin typeface="Calibri" panose="020F0502020204030204" pitchFamily="34" charset="0"/>
              <a:cs typeface="Calibri" panose="020F0502020204030204" pitchFamily="34" charset="0"/>
            </a:rPr>
            <a:t>2014</a:t>
          </a:r>
          <a:endParaRPr lang="en-US" sz="1500" b="0" i="0" dirty="0">
            <a:solidFill>
              <a:schemeClr val="tx1"/>
            </a:solidFill>
            <a:latin typeface="Calibri" panose="020F0502020204030204" pitchFamily="34" charset="0"/>
            <a:cs typeface="Calibri" panose="020F0502020204030204" pitchFamily="34" charset="0"/>
          </a:endParaRPr>
        </a:p>
        <a:p>
          <a:r>
            <a:rPr lang="vi-VN" sz="1500" b="0" i="0" dirty="0">
              <a:solidFill>
                <a:schemeClr val="tx1"/>
              </a:solidFill>
              <a:latin typeface="Calibri" panose="020F0502020204030204" pitchFamily="34" charset="0"/>
              <a:cs typeface="Calibri" panose="020F0502020204030204" pitchFamily="34" charset="0"/>
            </a:rPr>
            <a:t>815 phòng vắt sữa tại nơi làm việc</a:t>
          </a:r>
        </a:p>
        <a:p>
          <a:endParaRPr lang="en-US" sz="1050" b="0" i="0" dirty="0">
            <a:solidFill>
              <a:schemeClr val="tx1"/>
            </a:solidFill>
            <a:latin typeface="Calibri" panose="020F0502020204030204" pitchFamily="34" charset="0"/>
            <a:cs typeface="Calibri" panose="020F0502020204030204" pitchFamily="34" charset="0"/>
          </a:endParaRPr>
        </a:p>
        <a:p>
          <a:r>
            <a:rPr lang="en-US" sz="1500" b="0" i="0" dirty="0">
              <a:solidFill>
                <a:schemeClr val="tx1"/>
              </a:solidFill>
              <a:latin typeface="Calibri" panose="020F0502020204030204" pitchFamily="34" charset="0"/>
              <a:cs typeface="Calibri" panose="020F0502020204030204" pitchFamily="34" charset="0"/>
            </a:rPr>
            <a:t>40 </a:t>
          </a:r>
          <a:r>
            <a:rPr lang="en-US" sz="1500" b="0" i="0" dirty="0" err="1">
              <a:solidFill>
                <a:schemeClr val="tx1"/>
              </a:solidFill>
              <a:latin typeface="Calibri" panose="020F0502020204030204" pitchFamily="34" charset="0"/>
              <a:cs typeface="Calibri" panose="020F0502020204030204" pitchFamily="34" charset="0"/>
            </a:rPr>
            <a:t>tỉnh</a:t>
          </a:r>
          <a:endParaRPr lang="en-US" sz="1500" dirty="0">
            <a:solidFill>
              <a:schemeClr val="tx1"/>
            </a:solidFill>
            <a:latin typeface="Calibri" panose="020F0502020204030204" pitchFamily="34" charset="0"/>
            <a:cs typeface="Calibri" panose="020F0502020204030204" pitchFamily="34" charset="0"/>
          </a:endParaRPr>
        </a:p>
      </dgm:t>
    </dgm:pt>
    <dgm:pt modelId="{42BA786D-B271-48B5-A9ED-220BEA14621F}" type="parTrans" cxnId="{14BF8CBA-151B-4BA0-83BD-B20E5B2AFEE2}">
      <dgm:prSet/>
      <dgm:spPr/>
      <dgm:t>
        <a:bodyPr/>
        <a:lstStyle/>
        <a:p>
          <a:endParaRPr lang="en-US"/>
        </a:p>
      </dgm:t>
    </dgm:pt>
    <dgm:pt modelId="{75F667E0-54E0-4E58-B4AB-97648D9196A5}" type="sibTrans" cxnId="{14BF8CBA-151B-4BA0-83BD-B20E5B2AFEE2}">
      <dgm:prSet/>
      <dgm:spPr/>
      <dgm:t>
        <a:bodyPr/>
        <a:lstStyle/>
        <a:p>
          <a:endParaRPr lang="en-US"/>
        </a:p>
      </dgm:t>
    </dgm:pt>
    <dgm:pt modelId="{C615809C-80D1-4667-8558-97DA258E6B80}" type="pres">
      <dgm:prSet presAssocID="{248AABE2-4266-4AB0-B42E-2E17951E7E37}" presName="Name0" presStyleCnt="0">
        <dgm:presLayoutVars>
          <dgm:dir/>
          <dgm:resizeHandles val="exact"/>
        </dgm:presLayoutVars>
      </dgm:prSet>
      <dgm:spPr/>
      <dgm:t>
        <a:bodyPr/>
        <a:lstStyle/>
        <a:p>
          <a:endParaRPr lang="en-US"/>
        </a:p>
      </dgm:t>
    </dgm:pt>
    <dgm:pt modelId="{70F9CDB9-5D02-4417-A4EE-26AAA24F71B5}" type="pres">
      <dgm:prSet presAssocID="{248AABE2-4266-4AB0-B42E-2E17951E7E37}" presName="bkgdShp" presStyleLbl="alignAccFollowNode1" presStyleIdx="0" presStyleCnt="1"/>
      <dgm:spPr/>
    </dgm:pt>
    <dgm:pt modelId="{67682438-F7E7-4E3E-8BD5-C45DB508F988}" type="pres">
      <dgm:prSet presAssocID="{248AABE2-4266-4AB0-B42E-2E17951E7E37}" presName="linComp" presStyleCnt="0"/>
      <dgm:spPr/>
    </dgm:pt>
    <dgm:pt modelId="{1232004D-7CA0-43E5-829E-82126E1DE6DF}" type="pres">
      <dgm:prSet presAssocID="{1F64EBFC-076A-457D-AAC1-5FE142536288}" presName="compNode" presStyleCnt="0"/>
      <dgm:spPr/>
    </dgm:pt>
    <dgm:pt modelId="{3A9B8EBA-9F3A-4D39-B48E-8E7C12D82AE3}" type="pres">
      <dgm:prSet presAssocID="{1F64EBFC-076A-457D-AAC1-5FE142536288}" presName="node" presStyleLbl="node1" presStyleIdx="0" presStyleCnt="3">
        <dgm:presLayoutVars>
          <dgm:bulletEnabled val="1"/>
        </dgm:presLayoutVars>
      </dgm:prSet>
      <dgm:spPr/>
      <dgm:t>
        <a:bodyPr/>
        <a:lstStyle/>
        <a:p>
          <a:endParaRPr lang="en-US"/>
        </a:p>
      </dgm:t>
    </dgm:pt>
    <dgm:pt modelId="{CE0B6CC5-F116-4970-AB25-316C5CA7EB1C}" type="pres">
      <dgm:prSet presAssocID="{1F64EBFC-076A-457D-AAC1-5FE142536288}" presName="invisiNode" presStyleLbl="node1" presStyleIdx="0" presStyleCnt="3"/>
      <dgm:spPr/>
    </dgm:pt>
    <dgm:pt modelId="{CC201635-C4A5-460C-A179-5808B6CD8B9B}" type="pres">
      <dgm:prSet presAssocID="{1F64EBFC-076A-457D-AAC1-5FE142536288}"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4000" b="-4000"/>
          </a:stretch>
        </a:blipFill>
      </dgm:spPr>
    </dgm:pt>
    <dgm:pt modelId="{CD0F9F17-77CA-40FB-8265-AD29368BFFE7}" type="pres">
      <dgm:prSet presAssocID="{96412553-FB51-466C-AAEC-F39BA51586BD}" presName="sibTrans" presStyleLbl="sibTrans2D1" presStyleIdx="0" presStyleCnt="0"/>
      <dgm:spPr/>
      <dgm:t>
        <a:bodyPr/>
        <a:lstStyle/>
        <a:p>
          <a:endParaRPr lang="en-US"/>
        </a:p>
      </dgm:t>
    </dgm:pt>
    <dgm:pt modelId="{251642A2-E307-4B8E-82D2-CA0A99E7707F}" type="pres">
      <dgm:prSet presAssocID="{BD3C2FE0-7E9F-4DDA-BE1E-5BBC559CA5CA}" presName="compNode" presStyleCnt="0"/>
      <dgm:spPr/>
    </dgm:pt>
    <dgm:pt modelId="{2EB15537-B8E1-4D33-A923-7AF768DD5B9D}" type="pres">
      <dgm:prSet presAssocID="{BD3C2FE0-7E9F-4DDA-BE1E-5BBC559CA5CA}" presName="node" presStyleLbl="node1" presStyleIdx="1" presStyleCnt="3">
        <dgm:presLayoutVars>
          <dgm:bulletEnabled val="1"/>
        </dgm:presLayoutVars>
      </dgm:prSet>
      <dgm:spPr/>
      <dgm:t>
        <a:bodyPr/>
        <a:lstStyle/>
        <a:p>
          <a:endParaRPr lang="en-US"/>
        </a:p>
      </dgm:t>
    </dgm:pt>
    <dgm:pt modelId="{25647DBA-3DC2-410A-B782-20DCD62EB294}" type="pres">
      <dgm:prSet presAssocID="{BD3C2FE0-7E9F-4DDA-BE1E-5BBC559CA5CA}" presName="invisiNode" presStyleLbl="node1" presStyleIdx="1" presStyleCnt="3"/>
      <dgm:spPr/>
    </dgm:pt>
    <dgm:pt modelId="{D18E8973-BD1F-48F0-A8DA-51D16D7E91B5}" type="pres">
      <dgm:prSet presAssocID="{BD3C2FE0-7E9F-4DDA-BE1E-5BBC559CA5CA}" presName="imagNode" presStyleLbl="fgImgPlace1" presStyleIdx="1"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4000" b="-4000"/>
          </a:stretch>
        </a:blipFill>
      </dgm:spPr>
    </dgm:pt>
    <dgm:pt modelId="{E2B165F6-B8F5-48DF-8C48-410289CD8FFB}" type="pres">
      <dgm:prSet presAssocID="{F0B85D13-C773-4473-B719-D37699BB711C}" presName="sibTrans" presStyleLbl="sibTrans2D1" presStyleIdx="0" presStyleCnt="0"/>
      <dgm:spPr/>
      <dgm:t>
        <a:bodyPr/>
        <a:lstStyle/>
        <a:p>
          <a:endParaRPr lang="en-US"/>
        </a:p>
      </dgm:t>
    </dgm:pt>
    <dgm:pt modelId="{E130F060-813C-4EE3-83DA-7C233E7C343A}" type="pres">
      <dgm:prSet presAssocID="{5333F3F4-E7C4-4B1D-93E5-EBD91B910B5D}" presName="compNode" presStyleCnt="0"/>
      <dgm:spPr/>
    </dgm:pt>
    <dgm:pt modelId="{2EFD35B2-680A-40A8-B9CA-CDDB3B1456E4}" type="pres">
      <dgm:prSet presAssocID="{5333F3F4-E7C4-4B1D-93E5-EBD91B910B5D}" presName="node" presStyleLbl="node1" presStyleIdx="2" presStyleCnt="3">
        <dgm:presLayoutVars>
          <dgm:bulletEnabled val="1"/>
        </dgm:presLayoutVars>
      </dgm:prSet>
      <dgm:spPr/>
      <dgm:t>
        <a:bodyPr/>
        <a:lstStyle/>
        <a:p>
          <a:endParaRPr lang="en-US"/>
        </a:p>
      </dgm:t>
    </dgm:pt>
    <dgm:pt modelId="{F5BDB9BE-DD1A-4C52-8A15-8EFFDACB68BB}" type="pres">
      <dgm:prSet presAssocID="{5333F3F4-E7C4-4B1D-93E5-EBD91B910B5D}" presName="invisiNode" presStyleLbl="node1" presStyleIdx="2" presStyleCnt="3"/>
      <dgm:spPr/>
    </dgm:pt>
    <dgm:pt modelId="{D95A01F3-2B29-4CA0-9D55-6139ECE187CD}" type="pres">
      <dgm:prSet presAssocID="{5333F3F4-E7C4-4B1D-93E5-EBD91B910B5D}" presName="imagNode" presStyleLbl="fgImgPlace1" presStyleIdx="2"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pt>
  </dgm:ptLst>
  <dgm:cxnLst>
    <dgm:cxn modelId="{56DFCF82-4A51-49B4-BC69-70DFD5659714}" type="presOf" srcId="{96412553-FB51-466C-AAEC-F39BA51586BD}" destId="{CD0F9F17-77CA-40FB-8265-AD29368BFFE7}" srcOrd="0" destOrd="0" presId="urn:microsoft.com/office/officeart/2005/8/layout/pList2"/>
    <dgm:cxn modelId="{ED253EA1-F401-433D-B9BF-6D6D249DC3C9}" srcId="{248AABE2-4266-4AB0-B42E-2E17951E7E37}" destId="{1F64EBFC-076A-457D-AAC1-5FE142536288}" srcOrd="0" destOrd="0" parTransId="{F5E58A00-926D-4B12-9596-C9412B68E894}" sibTransId="{96412553-FB51-466C-AAEC-F39BA51586BD}"/>
    <dgm:cxn modelId="{F4C3E60B-5C67-454B-AA8F-DD33E6761863}" type="presOf" srcId="{F0B85D13-C773-4473-B719-D37699BB711C}" destId="{E2B165F6-B8F5-48DF-8C48-410289CD8FFB}" srcOrd="0" destOrd="0" presId="urn:microsoft.com/office/officeart/2005/8/layout/pList2"/>
    <dgm:cxn modelId="{05B10C3B-19B7-4C5C-9AE8-4173026987F1}" type="presOf" srcId="{BD3C2FE0-7E9F-4DDA-BE1E-5BBC559CA5CA}" destId="{2EB15537-B8E1-4D33-A923-7AF768DD5B9D}" srcOrd="0" destOrd="0" presId="urn:microsoft.com/office/officeart/2005/8/layout/pList2"/>
    <dgm:cxn modelId="{C96D1647-3FF4-4089-B903-511E4BEB67F7}" type="presOf" srcId="{5333F3F4-E7C4-4B1D-93E5-EBD91B910B5D}" destId="{2EFD35B2-680A-40A8-B9CA-CDDB3B1456E4}" srcOrd="0" destOrd="0" presId="urn:microsoft.com/office/officeart/2005/8/layout/pList2"/>
    <dgm:cxn modelId="{941FE751-87DA-43E5-AC84-C11791CAF0F3}" type="presOf" srcId="{248AABE2-4266-4AB0-B42E-2E17951E7E37}" destId="{C615809C-80D1-4667-8558-97DA258E6B80}" srcOrd="0" destOrd="0" presId="urn:microsoft.com/office/officeart/2005/8/layout/pList2"/>
    <dgm:cxn modelId="{F93D915A-9F1E-4E65-8F42-E823BA894C49}" type="presOf" srcId="{1F64EBFC-076A-457D-AAC1-5FE142536288}" destId="{3A9B8EBA-9F3A-4D39-B48E-8E7C12D82AE3}" srcOrd="0" destOrd="0" presId="urn:microsoft.com/office/officeart/2005/8/layout/pList2"/>
    <dgm:cxn modelId="{14BF8CBA-151B-4BA0-83BD-B20E5B2AFEE2}" srcId="{248AABE2-4266-4AB0-B42E-2E17951E7E37}" destId="{5333F3F4-E7C4-4B1D-93E5-EBD91B910B5D}" srcOrd="2" destOrd="0" parTransId="{42BA786D-B271-48B5-A9ED-220BEA14621F}" sibTransId="{75F667E0-54E0-4E58-B4AB-97648D9196A5}"/>
    <dgm:cxn modelId="{34FB72ED-5CA2-46DF-82A5-9255B44C87DB}" srcId="{248AABE2-4266-4AB0-B42E-2E17951E7E37}" destId="{BD3C2FE0-7E9F-4DDA-BE1E-5BBC559CA5CA}" srcOrd="1" destOrd="0" parTransId="{881FB5FE-1C49-41FD-8BF8-648C249583C9}" sibTransId="{F0B85D13-C773-4473-B719-D37699BB711C}"/>
    <dgm:cxn modelId="{6238CA32-3D47-421F-8F49-8CB7591B82A5}" type="presParOf" srcId="{C615809C-80D1-4667-8558-97DA258E6B80}" destId="{70F9CDB9-5D02-4417-A4EE-26AAA24F71B5}" srcOrd="0" destOrd="0" presId="urn:microsoft.com/office/officeart/2005/8/layout/pList2"/>
    <dgm:cxn modelId="{DEF93624-3A4C-4D7D-BDAB-E9CA08659D75}" type="presParOf" srcId="{C615809C-80D1-4667-8558-97DA258E6B80}" destId="{67682438-F7E7-4E3E-8BD5-C45DB508F988}" srcOrd="1" destOrd="0" presId="urn:microsoft.com/office/officeart/2005/8/layout/pList2"/>
    <dgm:cxn modelId="{CE9B9872-0D6B-47A8-949F-990FD1EC6176}" type="presParOf" srcId="{67682438-F7E7-4E3E-8BD5-C45DB508F988}" destId="{1232004D-7CA0-43E5-829E-82126E1DE6DF}" srcOrd="0" destOrd="0" presId="urn:microsoft.com/office/officeart/2005/8/layout/pList2"/>
    <dgm:cxn modelId="{21A07902-2BC6-4DC7-8D4E-BEDE69AA51E1}" type="presParOf" srcId="{1232004D-7CA0-43E5-829E-82126E1DE6DF}" destId="{3A9B8EBA-9F3A-4D39-B48E-8E7C12D82AE3}" srcOrd="0" destOrd="0" presId="urn:microsoft.com/office/officeart/2005/8/layout/pList2"/>
    <dgm:cxn modelId="{1D56F1C8-563F-4BB3-917D-354A31913FAE}" type="presParOf" srcId="{1232004D-7CA0-43E5-829E-82126E1DE6DF}" destId="{CE0B6CC5-F116-4970-AB25-316C5CA7EB1C}" srcOrd="1" destOrd="0" presId="urn:microsoft.com/office/officeart/2005/8/layout/pList2"/>
    <dgm:cxn modelId="{E49C581D-70D8-4DA1-894E-14A27417BC95}" type="presParOf" srcId="{1232004D-7CA0-43E5-829E-82126E1DE6DF}" destId="{CC201635-C4A5-460C-A179-5808B6CD8B9B}" srcOrd="2" destOrd="0" presId="urn:microsoft.com/office/officeart/2005/8/layout/pList2"/>
    <dgm:cxn modelId="{F9EC93CE-AF82-4D22-A0D3-4EDB9BC67255}" type="presParOf" srcId="{67682438-F7E7-4E3E-8BD5-C45DB508F988}" destId="{CD0F9F17-77CA-40FB-8265-AD29368BFFE7}" srcOrd="1" destOrd="0" presId="urn:microsoft.com/office/officeart/2005/8/layout/pList2"/>
    <dgm:cxn modelId="{37ABB55C-E0E0-47CD-A1F5-D66C42225911}" type="presParOf" srcId="{67682438-F7E7-4E3E-8BD5-C45DB508F988}" destId="{251642A2-E307-4B8E-82D2-CA0A99E7707F}" srcOrd="2" destOrd="0" presId="urn:microsoft.com/office/officeart/2005/8/layout/pList2"/>
    <dgm:cxn modelId="{BA530758-6372-4F64-BE5B-38267358A529}" type="presParOf" srcId="{251642A2-E307-4B8E-82D2-CA0A99E7707F}" destId="{2EB15537-B8E1-4D33-A923-7AF768DD5B9D}" srcOrd="0" destOrd="0" presId="urn:microsoft.com/office/officeart/2005/8/layout/pList2"/>
    <dgm:cxn modelId="{D4F6EECB-E6FF-4BDA-8C0F-85CCEFF781F3}" type="presParOf" srcId="{251642A2-E307-4B8E-82D2-CA0A99E7707F}" destId="{25647DBA-3DC2-410A-B782-20DCD62EB294}" srcOrd="1" destOrd="0" presId="urn:microsoft.com/office/officeart/2005/8/layout/pList2"/>
    <dgm:cxn modelId="{AD263943-885D-4FEA-8D9F-5C8E04E9DF1E}" type="presParOf" srcId="{251642A2-E307-4B8E-82D2-CA0A99E7707F}" destId="{D18E8973-BD1F-48F0-A8DA-51D16D7E91B5}" srcOrd="2" destOrd="0" presId="urn:microsoft.com/office/officeart/2005/8/layout/pList2"/>
    <dgm:cxn modelId="{0ADD472D-6186-4F03-A868-6D97D8790DEF}" type="presParOf" srcId="{67682438-F7E7-4E3E-8BD5-C45DB508F988}" destId="{E2B165F6-B8F5-48DF-8C48-410289CD8FFB}" srcOrd="3" destOrd="0" presId="urn:microsoft.com/office/officeart/2005/8/layout/pList2"/>
    <dgm:cxn modelId="{CF148D99-2015-424E-9F3C-F4706B991FA2}" type="presParOf" srcId="{67682438-F7E7-4E3E-8BD5-C45DB508F988}" destId="{E130F060-813C-4EE3-83DA-7C233E7C343A}" srcOrd="4" destOrd="0" presId="urn:microsoft.com/office/officeart/2005/8/layout/pList2"/>
    <dgm:cxn modelId="{FBEF9684-9D98-47C9-80A6-3B28CA674B2B}" type="presParOf" srcId="{E130F060-813C-4EE3-83DA-7C233E7C343A}" destId="{2EFD35B2-680A-40A8-B9CA-CDDB3B1456E4}" srcOrd="0" destOrd="0" presId="urn:microsoft.com/office/officeart/2005/8/layout/pList2"/>
    <dgm:cxn modelId="{D6CFE872-45C2-4C5F-B0F0-197D3A92E40E}" type="presParOf" srcId="{E130F060-813C-4EE3-83DA-7C233E7C343A}" destId="{F5BDB9BE-DD1A-4C52-8A15-8EFFDACB68BB}" srcOrd="1" destOrd="0" presId="urn:microsoft.com/office/officeart/2005/8/layout/pList2"/>
    <dgm:cxn modelId="{EDF45F9D-807A-49F7-A23C-4B6ABC5EFC45}" type="presParOf" srcId="{E130F060-813C-4EE3-83DA-7C233E7C343A}" destId="{D95A01F3-2B29-4CA0-9D55-6139ECE187CD}"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6F15B4-2D02-468A-AB0E-26C24D25252C}" type="datetimeFigureOut">
              <a:rPr lang="en-MY" smtClean="0"/>
              <a:t>25/7/2022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2304391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6F15B4-2D02-468A-AB0E-26C24D25252C}" type="datetimeFigureOut">
              <a:rPr lang="en-MY" smtClean="0"/>
              <a:t>25/7/2022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3103668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6F15B4-2D02-468A-AB0E-26C24D25252C}" type="datetimeFigureOut">
              <a:rPr lang="en-MY" smtClean="0"/>
              <a:t>25/7/2022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603024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6F15B4-2D02-468A-AB0E-26C24D25252C}" type="datetimeFigureOut">
              <a:rPr lang="en-MY" smtClean="0"/>
              <a:t>25/7/2022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323481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6F15B4-2D02-468A-AB0E-26C24D25252C}" type="datetimeFigureOut">
              <a:rPr lang="en-MY" smtClean="0"/>
              <a:t>25/7/2022</a:t>
            </a:fld>
            <a:endParaRPr lang="en-MY"/>
          </a:p>
        </p:txBody>
      </p:sp>
      <p:sp>
        <p:nvSpPr>
          <p:cNvPr id="8" name="Footer Placeholder 7"/>
          <p:cNvSpPr>
            <a:spLocks noGrp="1"/>
          </p:cNvSpPr>
          <p:nvPr>
            <p:ph type="ftr" sz="quarter" idx="11"/>
          </p:nvPr>
        </p:nvSpPr>
        <p:spPr/>
        <p:txBody>
          <a:bodyPr/>
          <a:lstStyle/>
          <a:p>
            <a:endParaRPr lang="en-MY"/>
          </a:p>
        </p:txBody>
      </p:sp>
      <p:sp>
        <p:nvSpPr>
          <p:cNvPr id="9" name="Slide Number Placeholder 8"/>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2538243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6F15B4-2D02-468A-AB0E-26C24D25252C}" type="datetimeFigureOut">
              <a:rPr lang="en-MY" smtClean="0"/>
              <a:t>25/7/2022</a:t>
            </a:fld>
            <a:endParaRPr lang="en-MY"/>
          </a:p>
        </p:txBody>
      </p:sp>
      <p:sp>
        <p:nvSpPr>
          <p:cNvPr id="4" name="Footer Placeholder 3"/>
          <p:cNvSpPr>
            <a:spLocks noGrp="1"/>
          </p:cNvSpPr>
          <p:nvPr>
            <p:ph type="ftr" sz="quarter" idx="11"/>
          </p:nvPr>
        </p:nvSpPr>
        <p:spPr/>
        <p:txBody>
          <a:bodyPr/>
          <a:lstStyle/>
          <a:p>
            <a:endParaRPr lang="en-MY"/>
          </a:p>
        </p:txBody>
      </p:sp>
      <p:sp>
        <p:nvSpPr>
          <p:cNvPr id="5" name="Slide Number Placeholder 4"/>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185444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6F15B4-2D02-468A-AB0E-26C24D25252C}" type="datetimeFigureOut">
              <a:rPr lang="en-MY" smtClean="0"/>
              <a:t>25/7/2022</a:t>
            </a:fld>
            <a:endParaRPr lang="en-MY"/>
          </a:p>
        </p:txBody>
      </p:sp>
      <p:sp>
        <p:nvSpPr>
          <p:cNvPr id="3" name="Footer Placeholder 2"/>
          <p:cNvSpPr>
            <a:spLocks noGrp="1"/>
          </p:cNvSpPr>
          <p:nvPr>
            <p:ph type="ftr" sz="quarter" idx="11"/>
          </p:nvPr>
        </p:nvSpPr>
        <p:spPr/>
        <p:txBody>
          <a:bodyPr/>
          <a:lstStyle/>
          <a:p>
            <a:endParaRPr lang="en-MY"/>
          </a:p>
        </p:txBody>
      </p:sp>
      <p:sp>
        <p:nvSpPr>
          <p:cNvPr id="4" name="Slide Number Placeholder 3"/>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890123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6F15B4-2D02-468A-AB0E-26C24D25252C}" type="datetimeFigureOut">
              <a:rPr lang="en-MY" smtClean="0"/>
              <a:t>25/7/2022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169710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6F15B4-2D02-468A-AB0E-26C24D25252C}" type="datetimeFigureOut">
              <a:rPr lang="en-MY" smtClean="0"/>
              <a:t>25/7/2022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457609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6F15B4-2D02-468A-AB0E-26C24D25252C}" type="datetimeFigureOut">
              <a:rPr lang="en-MY" smtClean="0"/>
              <a:t>25/7/2022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2692138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6F15B4-2D02-468A-AB0E-26C24D25252C}" type="datetimeFigureOut">
              <a:rPr lang="en-MY" smtClean="0"/>
              <a:t>25/7/2022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786A0C9-14B4-4D68-8233-87052014812C}" type="slidenum">
              <a:rPr lang="en-MY" smtClean="0"/>
              <a:t>‹#›</a:t>
            </a:fld>
            <a:endParaRPr lang="en-MY"/>
          </a:p>
        </p:txBody>
      </p:sp>
    </p:spTree>
    <p:extLst>
      <p:ext uri="{BB962C8B-B14F-4D97-AF65-F5344CB8AC3E}">
        <p14:creationId xmlns:p14="http://schemas.microsoft.com/office/powerpoint/2010/main" val="522667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6F15B4-2D02-468A-AB0E-26C24D25252C}" type="datetimeFigureOut">
              <a:rPr lang="en-MY" smtClean="0"/>
              <a:t>25/7/2022</a:t>
            </a:fld>
            <a:endParaRPr lang="en-MY"/>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86A0C9-14B4-4D68-8233-87052014812C}" type="slidenum">
              <a:rPr lang="en-MY" smtClean="0"/>
              <a:t>‹#›</a:t>
            </a:fld>
            <a:endParaRPr lang="en-MY"/>
          </a:p>
        </p:txBody>
      </p:sp>
    </p:spTree>
    <p:extLst>
      <p:ext uri="{BB962C8B-B14F-4D97-AF65-F5344CB8AC3E}">
        <p14:creationId xmlns:p14="http://schemas.microsoft.com/office/powerpoint/2010/main" val="17408563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8.png"/><Relationship Id="rId7" Type="http://schemas.openxmlformats.org/officeDocument/2006/relationships/image" Target="../media/image2.tif"/><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jpeg"/><Relationship Id="rId7" Type="http://schemas.openxmlformats.org/officeDocument/2006/relationships/image" Target="../media/image2.tif"/><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tif"/><Relationship Id="rId7"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tif"/><Relationship Id="rId3" Type="http://schemas.openxmlformats.org/officeDocument/2006/relationships/image" Target="../media/image23.jpeg"/><Relationship Id="rId7"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jpeg"/><Relationship Id="rId2" Type="http://schemas.openxmlformats.org/officeDocument/2006/relationships/image" Target="../media/image2.tif"/><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12" Type="http://schemas.openxmlformats.org/officeDocument/2006/relationships/image" Target="../media/image44.jpeg"/><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jpe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jpeg"/></Relationships>
</file>

<file path=ppt/slides/_rels/slide1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10" Type="http://schemas.openxmlformats.org/officeDocument/2006/relationships/image" Target="../media/image53.jpeg"/><Relationship Id="rId4" Type="http://schemas.openxmlformats.org/officeDocument/2006/relationships/image" Target="../media/image47.jpeg"/><Relationship Id="rId9" Type="http://schemas.openxmlformats.org/officeDocument/2006/relationships/image" Target="../media/image52.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tif"/><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diagramLayout" Target="../diagrams/layout1.xml"/><Relationship Id="rId7" Type="http://schemas.openxmlformats.org/officeDocument/2006/relationships/image" Target="../media/image6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61.png"/><Relationship Id="rId4" Type="http://schemas.openxmlformats.org/officeDocument/2006/relationships/diagramQuickStyle" Target="../diagrams/quickStyle1.xml"/><Relationship Id="rId9" Type="http://schemas.openxmlformats.org/officeDocument/2006/relationships/image" Target="../media/image6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facebook.com/WABA.WBW/" TargetMode="External"/><Relationship Id="rId2" Type="http://schemas.openxmlformats.org/officeDocument/2006/relationships/hyperlink" Target="http://www.worldbreastfeedingweek.org/" TargetMode="External"/><Relationship Id="rId1" Type="http://schemas.openxmlformats.org/officeDocument/2006/relationships/slideLayout" Target="../slideLayouts/slideLayout2.xml"/><Relationship Id="rId5" Type="http://schemas.openxmlformats.org/officeDocument/2006/relationships/hyperlink" Target="https://www.instagram.com/waba_global/" TargetMode="External"/><Relationship Id="rId4" Type="http://schemas.openxmlformats.org/officeDocument/2006/relationships/hyperlink" Target="https://twitter.com/WABAsecretari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alendar&#10;&#10;Description automatically generated">
            <a:extLst>
              <a:ext uri="{FF2B5EF4-FFF2-40B4-BE49-F238E27FC236}">
                <a16:creationId xmlns="" xmlns:a16="http://schemas.microsoft.com/office/drawing/2014/main" id="{360A329C-3351-36F9-4E4A-E2554452619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8871"/>
          <a:stretch/>
        </p:blipFill>
        <p:spPr>
          <a:xfrm>
            <a:off x="1039684" y="0"/>
            <a:ext cx="7064631" cy="5024971"/>
          </a:xfrm>
          <a:prstGeom prst="rect">
            <a:avLst/>
          </a:prstGeom>
        </p:spPr>
      </p:pic>
      <p:sp>
        <p:nvSpPr>
          <p:cNvPr id="25" name="Rectangle 24">
            <a:extLst>
              <a:ext uri="{FF2B5EF4-FFF2-40B4-BE49-F238E27FC236}">
                <a16:creationId xmlns="" xmlns:a16="http://schemas.microsoft.com/office/drawing/2014/main" id="{A09671C9-12EF-46EC-975B-957628C628F3}"/>
              </a:ext>
            </a:extLst>
          </p:cNvPr>
          <p:cNvSpPr/>
          <p:nvPr/>
        </p:nvSpPr>
        <p:spPr>
          <a:xfrm>
            <a:off x="0" y="4890178"/>
            <a:ext cx="9144000" cy="196782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dirty="0"/>
          </a:p>
        </p:txBody>
      </p:sp>
      <p:sp>
        <p:nvSpPr>
          <p:cNvPr id="26" name="Google Shape;102;p14">
            <a:extLst>
              <a:ext uri="{FF2B5EF4-FFF2-40B4-BE49-F238E27FC236}">
                <a16:creationId xmlns="" xmlns:a16="http://schemas.microsoft.com/office/drawing/2014/main" id="{C94D4A2A-CE4B-4A61-9D13-1D137911FB7B}"/>
              </a:ext>
            </a:extLst>
          </p:cNvPr>
          <p:cNvSpPr txBox="1"/>
          <p:nvPr/>
        </p:nvSpPr>
        <p:spPr>
          <a:xfrm>
            <a:off x="10050" y="4953721"/>
            <a:ext cx="9123900" cy="1722058"/>
          </a:xfrm>
          <a:prstGeom prst="rect">
            <a:avLst/>
          </a:prstGeom>
          <a:noFill/>
          <a:ln>
            <a:noFill/>
          </a:ln>
        </p:spPr>
        <p:txBody>
          <a:bodyPr spcFirstLastPara="1" wrap="square" lIns="68569" tIns="68569" rIns="68569" bIns="68569" anchor="ctr" anchorCtr="0">
            <a:noAutofit/>
          </a:bodyPr>
          <a:lstStyle/>
          <a:p>
            <a:pPr algn="ctr">
              <a:spcBef>
                <a:spcPts val="750"/>
              </a:spcBef>
            </a:pPr>
            <a:r>
              <a:rPr lang="en-US" sz="2800" b="1" dirty="0" err="1">
                <a:solidFill>
                  <a:srgbClr val="FFFFFF"/>
                </a:solidFill>
                <a:latin typeface="Calibri" panose="020F0502020204030204" pitchFamily="34" charset="0"/>
                <a:ea typeface="Tahoma"/>
                <a:cs typeface="Calibri" panose="020F0502020204030204" pitchFamily="34" charset="0"/>
                <a:sym typeface="Tahoma"/>
              </a:rPr>
              <a:t>Tuần</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lễ</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Thế</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giới</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Nuôi</a:t>
            </a:r>
            <a:r>
              <a:rPr lang="en-US" sz="2800" b="1" dirty="0">
                <a:solidFill>
                  <a:srgbClr val="FFFFFF"/>
                </a:solidFill>
                <a:latin typeface="Calibri" panose="020F0502020204030204" pitchFamily="34" charset="0"/>
                <a:ea typeface="Tahoma"/>
                <a:cs typeface="Calibri" panose="020F0502020204030204" pitchFamily="34" charset="0"/>
                <a:sym typeface="Tahoma"/>
              </a:rPr>
              <a:t> con </a:t>
            </a:r>
            <a:r>
              <a:rPr lang="en-US" sz="2800" b="1" dirty="0" err="1">
                <a:solidFill>
                  <a:srgbClr val="FFFFFF"/>
                </a:solidFill>
                <a:latin typeface="Calibri" panose="020F0502020204030204" pitchFamily="34" charset="0"/>
                <a:ea typeface="Tahoma"/>
                <a:cs typeface="Calibri" panose="020F0502020204030204" pitchFamily="34" charset="0"/>
                <a:sym typeface="Tahoma"/>
              </a:rPr>
              <a:t>bằng</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sữa</a:t>
            </a:r>
            <a:r>
              <a:rPr lang="en-US" sz="2800" b="1" dirty="0">
                <a:solidFill>
                  <a:srgbClr val="FFFFFF"/>
                </a:solidFill>
                <a:latin typeface="Calibri" panose="020F0502020204030204" pitchFamily="34" charset="0"/>
                <a:ea typeface="Tahoma"/>
                <a:cs typeface="Calibri" panose="020F0502020204030204" pitchFamily="34" charset="0"/>
                <a:sym typeface="Tahoma"/>
              </a:rPr>
              <a:t> </a:t>
            </a:r>
            <a:r>
              <a:rPr lang="en-US" sz="2800" b="1" dirty="0" err="1">
                <a:solidFill>
                  <a:srgbClr val="FFFFFF"/>
                </a:solidFill>
                <a:latin typeface="Calibri" panose="020F0502020204030204" pitchFamily="34" charset="0"/>
                <a:ea typeface="Tahoma"/>
                <a:cs typeface="Calibri" panose="020F0502020204030204" pitchFamily="34" charset="0"/>
                <a:sym typeface="Tahoma"/>
              </a:rPr>
              <a:t>mẹ</a:t>
            </a:r>
            <a:r>
              <a:rPr lang="en-US" sz="2800" b="1" dirty="0">
                <a:solidFill>
                  <a:srgbClr val="FFFFFF"/>
                </a:solidFill>
                <a:latin typeface="Calibri" panose="020F0502020204030204" pitchFamily="34" charset="0"/>
                <a:ea typeface="Tahoma"/>
                <a:cs typeface="Calibri" panose="020F0502020204030204" pitchFamily="34" charset="0"/>
                <a:sym typeface="Tahoma"/>
              </a:rPr>
              <a:t> </a:t>
            </a:r>
          </a:p>
          <a:p>
            <a:pPr algn="ctr">
              <a:spcBef>
                <a:spcPts val="750"/>
              </a:spcBef>
            </a:pPr>
            <a:r>
              <a:rPr lang="en-US" sz="2800" b="1" dirty="0">
                <a:solidFill>
                  <a:srgbClr val="FFFFFF"/>
                </a:solidFill>
                <a:latin typeface="Calibri" panose="020F0502020204030204" pitchFamily="34" charset="0"/>
                <a:ea typeface="Tahoma"/>
                <a:cs typeface="Calibri" panose="020F0502020204030204" pitchFamily="34" charset="0"/>
                <a:sym typeface="Tahoma"/>
              </a:rPr>
              <a:t>(#WBW2022)</a:t>
            </a:r>
            <a:endParaRPr sz="2800" b="1" dirty="0">
              <a:solidFill>
                <a:srgbClr val="FFFFFF"/>
              </a:solidFill>
              <a:latin typeface="Calibri" panose="020F0502020204030204" pitchFamily="34" charset="0"/>
              <a:ea typeface="Tahoma"/>
              <a:cs typeface="Calibri" panose="020F0502020204030204" pitchFamily="34" charset="0"/>
              <a:sym typeface="Tahoma"/>
            </a:endParaRPr>
          </a:p>
          <a:p>
            <a:pPr algn="ctr">
              <a:spcBef>
                <a:spcPts val="750"/>
              </a:spcBef>
            </a:pPr>
            <a:r>
              <a:rPr lang="en-US" sz="2800" b="1" dirty="0">
                <a:solidFill>
                  <a:srgbClr val="FFFFFF"/>
                </a:solidFill>
                <a:latin typeface="Calibri" panose="020F0502020204030204" pitchFamily="34" charset="0"/>
                <a:ea typeface="Tahoma"/>
                <a:cs typeface="Calibri" panose="020F0502020204030204" pitchFamily="34" charset="0"/>
                <a:sym typeface="Tahoma"/>
              </a:rPr>
              <a:t>1 - 7 </a:t>
            </a:r>
            <a:r>
              <a:rPr lang="en-US" sz="2800" b="1" dirty="0" err="1">
                <a:solidFill>
                  <a:srgbClr val="FFFFFF"/>
                </a:solidFill>
                <a:latin typeface="Calibri" panose="020F0502020204030204" pitchFamily="34" charset="0"/>
                <a:ea typeface="Tahoma"/>
                <a:cs typeface="Calibri" panose="020F0502020204030204" pitchFamily="34" charset="0"/>
                <a:sym typeface="Tahoma"/>
              </a:rPr>
              <a:t>tháng</a:t>
            </a:r>
            <a:r>
              <a:rPr lang="en-US" sz="2800" b="1" dirty="0">
                <a:solidFill>
                  <a:srgbClr val="FFFFFF"/>
                </a:solidFill>
                <a:latin typeface="Calibri" panose="020F0502020204030204" pitchFamily="34" charset="0"/>
                <a:ea typeface="Tahoma"/>
                <a:cs typeface="Calibri" panose="020F0502020204030204" pitchFamily="34" charset="0"/>
                <a:sym typeface="Tahoma"/>
              </a:rPr>
              <a:t> 8 2022</a:t>
            </a:r>
            <a:endParaRPr sz="2800" b="1" dirty="0">
              <a:solidFill>
                <a:srgbClr val="FFFFFF"/>
              </a:solidFill>
              <a:latin typeface="Calibri" panose="020F0502020204030204" pitchFamily="34" charset="0"/>
              <a:ea typeface="Tahoma"/>
              <a:cs typeface="Calibri" panose="020F0502020204030204" pitchFamily="34" charset="0"/>
              <a:sym typeface="Tahoma"/>
            </a:endParaRPr>
          </a:p>
          <a:p>
            <a:pPr algn="ctr">
              <a:spcBef>
                <a:spcPts val="750"/>
              </a:spcBef>
            </a:pPr>
            <a:r>
              <a:rPr lang="en-US" b="1" dirty="0" err="1">
                <a:solidFill>
                  <a:srgbClr val="FFFFFF"/>
                </a:solidFill>
                <a:latin typeface="Calibri" panose="020F0502020204030204" pitchFamily="34" charset="0"/>
                <a:ea typeface="Tahoma"/>
                <a:cs typeface="Calibri" panose="020F0502020204030204" pitchFamily="34" charset="0"/>
                <a:sym typeface="Tahoma"/>
              </a:rPr>
              <a:t>Phát</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động</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bởi</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Liên</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minh</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Thế</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giới</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Hành</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động</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vì</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nuôi</a:t>
            </a:r>
            <a:r>
              <a:rPr lang="en-US" b="1" dirty="0">
                <a:solidFill>
                  <a:srgbClr val="FFFFFF"/>
                </a:solidFill>
                <a:latin typeface="Calibri" panose="020F0502020204030204" pitchFamily="34" charset="0"/>
                <a:ea typeface="Tahoma"/>
                <a:cs typeface="Calibri" panose="020F0502020204030204" pitchFamily="34" charset="0"/>
                <a:sym typeface="Tahoma"/>
              </a:rPr>
              <a:t> con </a:t>
            </a:r>
            <a:r>
              <a:rPr lang="en-US" b="1" dirty="0" err="1">
                <a:solidFill>
                  <a:srgbClr val="FFFFFF"/>
                </a:solidFill>
                <a:latin typeface="Calibri" panose="020F0502020204030204" pitchFamily="34" charset="0"/>
                <a:ea typeface="Tahoma"/>
                <a:cs typeface="Calibri" panose="020F0502020204030204" pitchFamily="34" charset="0"/>
                <a:sym typeface="Tahoma"/>
              </a:rPr>
              <a:t>bằng</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sữa</a:t>
            </a:r>
            <a:r>
              <a:rPr lang="en-US" b="1" dirty="0">
                <a:solidFill>
                  <a:srgbClr val="FFFFFF"/>
                </a:solidFill>
                <a:latin typeface="Calibri" panose="020F0502020204030204" pitchFamily="34" charset="0"/>
                <a:ea typeface="Tahoma"/>
                <a:cs typeface="Calibri" panose="020F0502020204030204" pitchFamily="34" charset="0"/>
                <a:sym typeface="Tahoma"/>
              </a:rPr>
              <a:t> </a:t>
            </a:r>
            <a:r>
              <a:rPr lang="en-US" b="1" dirty="0" err="1">
                <a:solidFill>
                  <a:srgbClr val="FFFFFF"/>
                </a:solidFill>
                <a:latin typeface="Calibri" panose="020F0502020204030204" pitchFamily="34" charset="0"/>
                <a:ea typeface="Tahoma"/>
                <a:cs typeface="Calibri" panose="020F0502020204030204" pitchFamily="34" charset="0"/>
                <a:sym typeface="Tahoma"/>
              </a:rPr>
              <a:t>mẹ</a:t>
            </a:r>
            <a:r>
              <a:rPr lang="en-US" b="1" dirty="0">
                <a:solidFill>
                  <a:srgbClr val="FFFFFF"/>
                </a:solidFill>
                <a:latin typeface="Calibri" panose="020F0502020204030204" pitchFamily="34" charset="0"/>
                <a:ea typeface="Tahoma"/>
                <a:cs typeface="Calibri" panose="020F0502020204030204" pitchFamily="34" charset="0"/>
                <a:sym typeface="Tahoma"/>
              </a:rPr>
              <a:t> (WABA)</a:t>
            </a:r>
            <a:endParaRPr b="1" dirty="0">
              <a:solidFill>
                <a:srgbClr val="FFFFFF"/>
              </a:solidFill>
              <a:latin typeface="Calibri" panose="020F0502020204030204" pitchFamily="34" charset="0"/>
              <a:ea typeface="Tahoma"/>
              <a:cs typeface="Calibri" panose="020F0502020204030204" pitchFamily="34" charset="0"/>
              <a:sym typeface="Tahoma"/>
            </a:endParaRPr>
          </a:p>
        </p:txBody>
      </p:sp>
    </p:spTree>
    <p:extLst>
      <p:ext uri="{BB962C8B-B14F-4D97-AF65-F5344CB8AC3E}">
        <p14:creationId xmlns:p14="http://schemas.microsoft.com/office/powerpoint/2010/main" val="2863912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F43F8ECF-2172-4B6B-821F-34E17D6688FD}"/>
              </a:ext>
            </a:extLst>
          </p:cNvPr>
          <p:cNvSpPr/>
          <p:nvPr/>
        </p:nvSpPr>
        <p:spPr>
          <a:xfrm>
            <a:off x="0" y="0"/>
            <a:ext cx="18021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17" name="Picture 16" descr="A picture containing logo&#10;&#10;Description automatically generated">
            <a:extLst>
              <a:ext uri="{FF2B5EF4-FFF2-40B4-BE49-F238E27FC236}">
                <a16:creationId xmlns="" xmlns:a16="http://schemas.microsoft.com/office/drawing/2014/main" id="{F8EC6580-6E38-4A6D-8EA5-1C36847C33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164" y="835775"/>
            <a:ext cx="1317835" cy="1733993"/>
          </a:xfrm>
          <a:prstGeom prst="rect">
            <a:avLst/>
          </a:prstGeom>
        </p:spPr>
      </p:pic>
      <p:sp>
        <p:nvSpPr>
          <p:cNvPr id="18" name="TextBox 17">
            <a:extLst>
              <a:ext uri="{FF2B5EF4-FFF2-40B4-BE49-F238E27FC236}">
                <a16:creationId xmlns="" xmlns:a16="http://schemas.microsoft.com/office/drawing/2014/main" id="{9DD32297-2A47-49A9-B8F7-2A46EBBC97FA}"/>
              </a:ext>
            </a:extLst>
          </p:cNvPr>
          <p:cNvSpPr txBox="1"/>
          <p:nvPr/>
        </p:nvSpPr>
        <p:spPr>
          <a:xfrm>
            <a:off x="1872391" y="1197620"/>
            <a:ext cx="7085178" cy="3893374"/>
          </a:xfrm>
          <a:prstGeom prst="rect">
            <a:avLst/>
          </a:prstGeom>
          <a:noFill/>
        </p:spPr>
        <p:txBody>
          <a:bodyPr wrap="square">
            <a:spAutoFit/>
          </a:bodyPr>
          <a:lstStyle/>
          <a:p>
            <a:pPr>
              <a:spcBef>
                <a:spcPts val="1200"/>
              </a:spcBef>
              <a:spcAft>
                <a:spcPts val="1200"/>
              </a:spcAft>
            </a:pPr>
            <a:r>
              <a:rPr lang="en-US" sz="1700" dirty="0" err="1">
                <a:solidFill>
                  <a:schemeClr val="bg1"/>
                </a:solidFill>
                <a:ea typeface="Tahoma" panose="020B0604030504040204" pitchFamily="34" charset="0"/>
                <a:cs typeface="Tahoma" panose="020B0604030504040204" pitchFamily="34" charset="0"/>
              </a:rPr>
              <a:t>Liên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minh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Hành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động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vì</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(WABA) </a:t>
            </a:r>
            <a:r>
              <a:rPr lang="en-US" sz="1700" dirty="0" err="1">
                <a:solidFill>
                  <a:schemeClr val="bg1"/>
                </a:solidFill>
                <a:ea typeface="Tahoma" panose="020B0604030504040204" pitchFamily="34" charset="0"/>
                <a:cs typeface="Tahoma" panose="020B0604030504040204" pitchFamily="34" charset="0"/>
              </a:rPr>
              <a:t>được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thành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lập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năm</a:t>
            </a:r>
            <a:r>
              <a:rPr lang="en-US" sz="1700" dirty="0">
                <a:solidFill>
                  <a:schemeClr val="bg1"/>
                </a:solidFill>
                <a:ea typeface="Tahoma" panose="020B0604030504040204" pitchFamily="34" charset="0"/>
                <a:cs typeface="Tahoma" panose="020B0604030504040204" pitchFamily="34" charset="0"/>
              </a:rPr>
              <a:t> 1991. WABA </a:t>
            </a:r>
            <a:r>
              <a:rPr lang="en-US" sz="1700" dirty="0" err="1">
                <a:solidFill>
                  <a:schemeClr val="bg1"/>
                </a:solidFill>
                <a:ea typeface="Tahoma" panose="020B0604030504040204" pitchFamily="34" charset="0"/>
                <a:cs typeface="Tahoma" panose="020B0604030504040204" pitchFamily="34" charset="0"/>
              </a:rPr>
              <a:t>là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một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mạng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lưới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toàn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cầu</a:t>
            </a:r>
            <a:r>
              <a:rPr lang="en-US" sz="1700" dirty="0">
                <a:solidFill>
                  <a:schemeClr val="bg1"/>
                </a:solidFill>
                <a:ea typeface="Tahoma" panose="020B0604030504040204" pitchFamily="34" charset="0"/>
                <a:cs typeface="Tahoma" panose="020B0604030504040204" pitchFamily="34" charset="0"/>
              </a:rPr>
              <a:t> bao </a:t>
            </a:r>
            <a:r>
              <a:rPr lang="en-US" sz="1700" dirty="0" err="1">
                <a:solidFill>
                  <a:schemeClr val="bg1"/>
                </a:solidFill>
                <a:ea typeface="Tahoma" panose="020B0604030504040204" pitchFamily="34" charset="0"/>
                <a:cs typeface="Tahoma" panose="020B0604030504040204" pitchFamily="34" charset="0"/>
              </a:rPr>
              <a:t>gồm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những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nhân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tổ</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chức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tâm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huyết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bảo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vệ</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thúc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đẩy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hỗ</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khắp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giới</a:t>
            </a:r>
            <a:r>
              <a:rPr lang="en-US" sz="1700" dirty="0">
                <a:solidFill>
                  <a:schemeClr val="bg1"/>
                </a:solidFill>
                <a:ea typeface="Tahoma" panose="020B0604030504040204" pitchFamily="34" charset="0"/>
                <a:cs typeface="Tahoma" panose="020B0604030504040204" pitchFamily="34" charset="0"/>
              </a:rPr>
              <a:t>.</a:t>
            </a:r>
          </a:p>
          <a:p>
            <a:pPr>
              <a:spcBef>
                <a:spcPts val="1200"/>
              </a:spcBef>
              <a:spcAft>
                <a:spcPts val="1200"/>
              </a:spcAft>
            </a:pPr>
            <a:r>
              <a:rPr lang="en-US" sz="1700" dirty="0">
                <a:solidFill>
                  <a:schemeClr val="bg1"/>
                </a:solidFill>
                <a:ea typeface="Tahoma" panose="020B0604030504040204" pitchFamily="34" charset="0"/>
                <a:cs typeface="Tahoma" panose="020B0604030504040204" pitchFamily="34" charset="0"/>
              </a:rPr>
              <a:t>WABA </a:t>
            </a:r>
            <a:r>
              <a:rPr lang="en-US" sz="1700" dirty="0" err="1">
                <a:solidFill>
                  <a:schemeClr val="bg1"/>
                </a:solidFill>
                <a:ea typeface="Tahoma" panose="020B0604030504040204" pitchFamily="34" charset="0"/>
                <a:cs typeface="Tahoma" panose="020B0604030504040204" pitchFamily="34" charset="0"/>
              </a:rPr>
              <a:t>phát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động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Tuần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lễ</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(WBW) </a:t>
            </a:r>
            <a:r>
              <a:rPr lang="en-US" sz="1700" dirty="0" err="1">
                <a:solidFill>
                  <a:schemeClr val="bg1"/>
                </a:solidFill>
                <a:ea typeface="Tahoma" panose="020B0604030504040204" pitchFamily="34" charset="0"/>
                <a:cs typeface="Tahoma" panose="020B0604030504040204" pitchFamily="34" charset="0"/>
              </a:rPr>
              <a:t>nhằm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cung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cấp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thông</a:t>
            </a:r>
            <a:r>
              <a:rPr lang="en-US" sz="1700" dirty="0">
                <a:solidFill>
                  <a:schemeClr val="bg1"/>
                </a:solidFill>
                <a:ea typeface="Tahoma" panose="020B0604030504040204" pitchFamily="34" charset="0"/>
                <a:cs typeface="Tahoma" panose="020B0604030504040204" pitchFamily="34" charset="0"/>
              </a:rPr>
              <a:t> tin, </a:t>
            </a:r>
            <a:r>
              <a:rPr lang="en-US" sz="1700" dirty="0" err="1">
                <a:solidFill>
                  <a:schemeClr val="bg1"/>
                </a:solidFill>
                <a:ea typeface="Tahoma" panose="020B0604030504040204" pitchFamily="34" charset="0"/>
                <a:cs typeface="Tahoma" panose="020B0604030504040204" pitchFamily="34" charset="0"/>
              </a:rPr>
              <a:t>thu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hút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khuyến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khích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hành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động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vì</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vấn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đề</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liên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quan</a:t>
            </a:r>
            <a:r>
              <a:rPr lang="en-US" sz="1700" dirty="0">
                <a:solidFill>
                  <a:schemeClr val="bg1"/>
                </a:solidFill>
                <a:ea typeface="Tahoma" panose="020B0604030504040204" pitchFamily="34" charset="0"/>
                <a:cs typeface="Tahoma" panose="020B0604030504040204" pitchFamily="34" charset="0"/>
              </a:rPr>
              <a:t>.</a:t>
            </a:r>
          </a:p>
          <a:p>
            <a:pPr>
              <a:spcBef>
                <a:spcPts val="1200"/>
              </a:spcBef>
              <a:spcAft>
                <a:spcPts val="1200"/>
              </a:spcAft>
            </a:pPr>
            <a:r>
              <a:rPr lang="en-US" sz="1700" dirty="0" err="1">
                <a:solidFill>
                  <a:schemeClr val="bg1"/>
                </a:solidFill>
                <a:ea typeface="Tahoma" panose="020B0604030504040204" pitchFamily="34" charset="0"/>
                <a:cs typeface="Tahoma" panose="020B0604030504040204" pitchFamily="34" charset="0"/>
              </a:rPr>
              <a:t>Từ</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năm</a:t>
            </a:r>
            <a:r>
              <a:rPr lang="en-US" sz="1700" dirty="0">
                <a:solidFill>
                  <a:schemeClr val="bg1"/>
                </a:solidFill>
                <a:ea typeface="Tahoma" panose="020B0604030504040204" pitchFamily="34" charset="0"/>
                <a:cs typeface="Tahoma" panose="020B0604030504040204" pitchFamily="34" charset="0"/>
              </a:rPr>
              <a:t> 2016, WABA </a:t>
            </a:r>
            <a:r>
              <a:rPr lang="en-US" sz="1700" dirty="0" err="1">
                <a:solidFill>
                  <a:schemeClr val="bg1"/>
                </a:solidFill>
                <a:ea typeface="Tahoma" panose="020B0604030504040204" pitchFamily="34" charset="0"/>
                <a:cs typeface="Tahoma" panose="020B0604030504040204" pitchFamily="34" charset="0"/>
              </a:rPr>
              <a:t>đã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điều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chỉnh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chiến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dịch</a:t>
            </a:r>
            <a:r>
              <a:rPr lang="en-US" sz="1700" dirty="0">
                <a:solidFill>
                  <a:schemeClr val="bg1"/>
                </a:solidFill>
                <a:ea typeface="Tahoma" panose="020B0604030504040204" pitchFamily="34" charset="0"/>
                <a:cs typeface="Tahoma" panose="020B0604030504040204" pitchFamily="34" charset="0"/>
              </a:rPr>
              <a:t> WBW </a:t>
            </a:r>
            <a:r>
              <a:rPr lang="en-US" sz="1700" dirty="0" err="1">
                <a:solidFill>
                  <a:schemeClr val="bg1"/>
                </a:solidFill>
                <a:ea typeface="Tahoma" panose="020B0604030504040204" pitchFamily="34" charset="0"/>
                <a:cs typeface="Tahoma" panose="020B0604030504040204" pitchFamily="34" charset="0"/>
              </a:rPr>
              <a:t>theo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sát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Mục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tiêu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phát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triển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bền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vững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của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Liên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hợp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quốc</a:t>
            </a:r>
            <a:r>
              <a:rPr lang="en-US" sz="1700" dirty="0">
                <a:solidFill>
                  <a:schemeClr val="bg1"/>
                </a:solidFill>
                <a:ea typeface="Tahoma" panose="020B0604030504040204" pitchFamily="34" charset="0"/>
                <a:cs typeface="Tahoma" panose="020B0604030504040204" pitchFamily="34" charset="0"/>
              </a:rPr>
              <a:t> (SDGs),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đặt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chiến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dịch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là</a:t>
            </a:r>
            <a:r>
              <a:rPr lang="en-US" sz="1700" dirty="0">
                <a:solidFill>
                  <a:schemeClr val="bg1"/>
                </a:solidFill>
                <a:ea typeface="Tahoma" panose="020B0604030504040204" pitchFamily="34" charset="0"/>
                <a:cs typeface="Tahoma" panose="020B0604030504040204" pitchFamily="34" charset="0"/>
              </a:rPr>
              <a:t> WBW-SDGs. </a:t>
            </a:r>
          </a:p>
          <a:p>
            <a:pPr>
              <a:spcBef>
                <a:spcPts val="1200"/>
              </a:spcBef>
              <a:spcAft>
                <a:spcPts val="1200"/>
              </a:spcAft>
            </a:pPr>
            <a:r>
              <a:rPr lang="en-US" sz="1700" dirty="0" err="1">
                <a:solidFill>
                  <a:schemeClr val="bg1"/>
                </a:solidFill>
                <a:ea typeface="Tahoma" panose="020B0604030504040204" pitchFamily="34" charset="0"/>
                <a:cs typeface="Tahoma" panose="020B0604030504040204" pitchFamily="34" charset="0"/>
              </a:rPr>
              <a:t>Tuần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lễ</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2022 (WBW2022) </a:t>
            </a:r>
            <a:r>
              <a:rPr lang="en-US" sz="1700" dirty="0" err="1">
                <a:solidFill>
                  <a:schemeClr val="bg1"/>
                </a:solidFill>
                <a:ea typeface="Tahoma" panose="020B0604030504040204" pitchFamily="34" charset="0"/>
                <a:cs typeface="Tahoma" panose="020B0604030504040204" pitchFamily="34" charset="0"/>
              </a:rPr>
              <a:t>sẽ</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tập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trung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đẩy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mạnh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tính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bền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vững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của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a:t>
            </a:r>
          </a:p>
        </p:txBody>
      </p:sp>
      <p:pic>
        <p:nvPicPr>
          <p:cNvPr id="20" name="Picture 19" descr="Logo&#10;&#10;Description automatically generated">
            <a:extLst>
              <a:ext uri="{FF2B5EF4-FFF2-40B4-BE49-F238E27FC236}">
                <a16:creationId xmlns="" xmlns:a16="http://schemas.microsoft.com/office/drawing/2014/main" id="{2F196712-2D6A-4D2D-894F-C88950BA3F6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802" r="8605"/>
          <a:stretch/>
        </p:blipFill>
        <p:spPr>
          <a:xfrm>
            <a:off x="115010" y="4146190"/>
            <a:ext cx="1572145" cy="1733993"/>
          </a:xfrm>
          <a:prstGeom prst="rect">
            <a:avLst/>
          </a:prstGeom>
        </p:spPr>
      </p:pic>
    </p:spTree>
    <p:extLst>
      <p:ext uri="{BB962C8B-B14F-4D97-AF65-F5344CB8AC3E}">
        <p14:creationId xmlns:p14="http://schemas.microsoft.com/office/powerpoint/2010/main" val="1041491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A91DA7EE-D280-4217-8DFA-889E2FCB255E}"/>
              </a:ext>
            </a:extLst>
          </p:cNvPr>
          <p:cNvSpPr txBox="1"/>
          <p:nvPr/>
        </p:nvSpPr>
        <p:spPr>
          <a:xfrm>
            <a:off x="294968" y="3196835"/>
            <a:ext cx="8578644" cy="1661993"/>
          </a:xfrm>
          <a:prstGeom prst="rect">
            <a:avLst/>
          </a:prstGeom>
          <a:noFill/>
        </p:spPr>
        <p:txBody>
          <a:bodyPr wrap="square">
            <a:spAutoFit/>
          </a:bodyPr>
          <a:lstStyle/>
          <a:p>
            <a:pPr algn="ctr">
              <a:spcBef>
                <a:spcPts val="600"/>
              </a:spcBef>
              <a:spcAft>
                <a:spcPts val="600"/>
              </a:spcAft>
            </a:pPr>
            <a:r>
              <a:rPr lang="en-US" sz="1700" dirty="0">
                <a:solidFill>
                  <a:schemeClr val="bg1"/>
                </a:solidFill>
                <a:ea typeface="Tahoma" panose="020B0604030504040204" pitchFamily="34" charset="0"/>
                <a:cs typeface="Tahoma" panose="020B0604030504040204" pitchFamily="34" charset="0"/>
              </a:rPr>
              <a:t>#WBW2022 </a:t>
            </a:r>
            <a:r>
              <a:rPr lang="en-US" sz="1700" dirty="0" err="1">
                <a:solidFill>
                  <a:schemeClr val="bg1"/>
                </a:solidFill>
                <a:ea typeface="Tahoma" panose="020B0604030504040204" pitchFamily="34" charset="0"/>
                <a:cs typeface="Tahoma" panose="020B0604030504040204" pitchFamily="34" charset="0"/>
              </a:rPr>
              <a:t>sẽ</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tập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trung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tăng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cường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năng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lực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của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liên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quan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bảo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vệ</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thúc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đẩy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hỗ</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ở</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nhiều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nhóm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xã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hội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nhau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liên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quan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này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sẽ</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tạo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thành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một</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dây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chuyền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hỗ</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bao </a:t>
            </a:r>
            <a:r>
              <a:rPr lang="en-US" sz="1700" dirty="0" err="1">
                <a:solidFill>
                  <a:schemeClr val="bg1"/>
                </a:solidFill>
                <a:ea typeface="Tahoma" panose="020B0604030504040204" pitchFamily="34" charset="0"/>
                <a:cs typeface="Tahoma" panose="020B0604030504040204" pitchFamily="34" charset="0"/>
              </a:rPr>
              <a:t>gồm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chính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phủ</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hệ</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thống</a:t>
            </a:r>
            <a:r>
              <a:rPr lang="en-US" sz="1700" dirty="0">
                <a:solidFill>
                  <a:schemeClr val="bg1"/>
                </a:solidFill>
                <a:ea typeface="Tahoma" panose="020B0604030504040204" pitchFamily="34" charset="0"/>
                <a:cs typeface="Tahoma" panose="020B0604030504040204" pitchFamily="34" charset="0"/>
              </a:rPr>
              <a:t> y </a:t>
            </a:r>
            <a:r>
              <a:rPr lang="en-US" sz="1700" dirty="0" err="1">
                <a:solidFill>
                  <a:schemeClr val="bg1"/>
                </a:solidFill>
                <a:ea typeface="Tahoma" panose="020B0604030504040204" pitchFamily="34" charset="0"/>
                <a:cs typeface="Tahoma" panose="020B0604030504040204" pitchFamily="34" charset="0"/>
              </a:rPr>
              <a:t>tế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nơi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làm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cộng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đồng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sẽ</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cần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được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cung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cấp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thông</a:t>
            </a:r>
            <a:r>
              <a:rPr lang="en-US" sz="1700" dirty="0">
                <a:solidFill>
                  <a:schemeClr val="bg1"/>
                </a:solidFill>
                <a:ea typeface="Tahoma" panose="020B0604030504040204" pitchFamily="34" charset="0"/>
                <a:cs typeface="Tahoma" panose="020B0604030504040204" pitchFamily="34" charset="0"/>
              </a:rPr>
              <a:t> tin, </a:t>
            </a:r>
            <a:r>
              <a:rPr lang="en-US" sz="1700" dirty="0" err="1">
                <a:solidFill>
                  <a:schemeClr val="bg1"/>
                </a:solidFill>
                <a:ea typeface="Tahoma" panose="020B0604030504040204" pitchFamily="34" charset="0"/>
                <a:cs typeface="Tahoma" panose="020B0604030504040204" pitchFamily="34" charset="0"/>
              </a:rPr>
              <a:t>giáo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dục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thúc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đẩy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tăng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cường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năng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lực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trong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xây</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môi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trường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thân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thiện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để</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đình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sau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đại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dịch</a:t>
            </a:r>
            <a:r>
              <a:rPr lang="en-US" sz="1700" dirty="0">
                <a:solidFill>
                  <a:schemeClr val="bg1"/>
                </a:solidFill>
                <a:ea typeface="Tahoma" panose="020B0604030504040204" pitchFamily="34" charset="0"/>
                <a:cs typeface="Tahoma" panose="020B0604030504040204" pitchFamily="34" charset="0"/>
              </a:rPr>
              <a:t>. </a:t>
            </a:r>
          </a:p>
        </p:txBody>
      </p:sp>
      <p:sp>
        <p:nvSpPr>
          <p:cNvPr id="5" name="TextBox 4">
            <a:extLst>
              <a:ext uri="{FF2B5EF4-FFF2-40B4-BE49-F238E27FC236}">
                <a16:creationId xmlns="" xmlns:a16="http://schemas.microsoft.com/office/drawing/2014/main" id="{21B7A1FC-5C4E-489A-81D6-44940274F11C}"/>
              </a:ext>
            </a:extLst>
          </p:cNvPr>
          <p:cNvSpPr txBox="1"/>
          <p:nvPr/>
        </p:nvSpPr>
        <p:spPr>
          <a:xfrm>
            <a:off x="294968" y="5137342"/>
            <a:ext cx="8495071" cy="1138773"/>
          </a:xfrm>
          <a:prstGeom prst="rect">
            <a:avLst/>
          </a:prstGeom>
          <a:noFill/>
        </p:spPr>
        <p:txBody>
          <a:bodyPr wrap="square">
            <a:spAutoFit/>
          </a:bodyPr>
          <a:lstStyle/>
          <a:p>
            <a:pPr algn="ctr">
              <a:spcBef>
                <a:spcPts val="600"/>
              </a:spcBef>
              <a:spcAft>
                <a:spcPts val="600"/>
              </a:spcAft>
            </a:pPr>
            <a:r>
              <a:rPr lang="en-US" sz="1700" dirty="0" err="1">
                <a:solidFill>
                  <a:schemeClr val="bg1"/>
                </a:solidFill>
                <a:ea typeface="Tahoma" panose="020B0604030504040204" pitchFamily="34" charset="0"/>
                <a:cs typeface="Tahoma" panose="020B0604030504040204" pitchFamily="34" charset="0"/>
              </a:rPr>
              <a:t>Sự</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giáo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dục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chuyển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đổi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hệ</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thống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hiện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có</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với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sự</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hỗ</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trợ</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từ</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chính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sách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quốc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dựa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trên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những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chứng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xác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thực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sẽ</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giúp</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đảm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bảo</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môi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trường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thân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thiện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để</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nuôi</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bằng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sữa</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mẹ</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tại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các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cơ</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sở</a:t>
            </a:r>
            <a:r>
              <a:rPr lang="en-US" sz="1700" dirty="0">
                <a:solidFill>
                  <a:schemeClr val="bg1"/>
                </a:solidFill>
                <a:ea typeface="Tahoma" panose="020B0604030504040204" pitchFamily="34" charset="0"/>
                <a:cs typeface="Tahoma" panose="020B0604030504040204" pitchFamily="34" charset="0"/>
              </a:rPr>
              <a:t> y </a:t>
            </a:r>
            <a:r>
              <a:rPr lang="en-US" sz="1700" dirty="0" err="1">
                <a:solidFill>
                  <a:schemeClr val="bg1"/>
                </a:solidFill>
                <a:ea typeface="Tahoma" panose="020B0604030504040204" pitchFamily="34" charset="0"/>
                <a:cs typeface="Tahoma" panose="020B0604030504040204" pitchFamily="34" charset="0"/>
              </a:rPr>
              <a:t>tế</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nơi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làm</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việc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cộng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đồng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đồng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thời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khôi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phục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cải</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thiện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tỉ</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lệ</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cho</a:t>
            </a:r>
            <a:r>
              <a:rPr lang="en-US" sz="1700" dirty="0">
                <a:solidFill>
                  <a:schemeClr val="bg1"/>
                </a:solidFill>
                <a:ea typeface="Tahoma" panose="020B0604030504040204" pitchFamily="34" charset="0"/>
                <a:cs typeface="Tahoma" panose="020B0604030504040204" pitchFamily="34" charset="0"/>
              </a:rPr>
              <a:t> con </a:t>
            </a:r>
            <a:r>
              <a:rPr lang="en-US" sz="1700" dirty="0" err="1">
                <a:solidFill>
                  <a:schemeClr val="bg1"/>
                </a:solidFill>
                <a:ea typeface="Tahoma" panose="020B0604030504040204" pitchFamily="34" charset="0"/>
                <a:cs typeface="Tahoma" panose="020B0604030504040204" pitchFamily="34" charset="0"/>
              </a:rPr>
              <a:t>bú</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dinh</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dưỡng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sức</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khoẻ</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trong</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ngắn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hạn</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và</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lâu</a:t>
            </a:r>
            <a:r>
              <a:rPr lang="en-US" sz="1700" dirty="0">
                <a:solidFill>
                  <a:schemeClr val="bg1"/>
                </a:solidFill>
                <a:ea typeface="Tahoma" panose="020B0604030504040204" pitchFamily="34" charset="0"/>
                <a:cs typeface="Tahoma" panose="020B0604030504040204" pitchFamily="34" charset="0"/>
              </a:rPr>
              <a:t> </a:t>
            </a:r>
            <a:r>
              <a:rPr lang="en-US" sz="1700" dirty="0" err="1">
                <a:solidFill>
                  <a:schemeClr val="bg1"/>
                </a:solidFill>
                <a:ea typeface="Tahoma" panose="020B0604030504040204" pitchFamily="34" charset="0"/>
                <a:cs typeface="Tahoma" panose="020B0604030504040204" pitchFamily="34" charset="0"/>
              </a:rPr>
              <a:t>dài</a:t>
            </a:r>
            <a:r>
              <a:rPr lang="en-US" sz="1700" dirty="0">
                <a:solidFill>
                  <a:schemeClr val="bg1"/>
                </a:solidFill>
                <a:ea typeface="Tahoma" panose="020B0604030504040204" pitchFamily="34" charset="0"/>
                <a:cs typeface="Tahoma" panose="020B0604030504040204" pitchFamily="34" charset="0"/>
              </a:rPr>
              <a:t>.</a:t>
            </a:r>
            <a:endParaRPr lang="en-MY" sz="1700" dirty="0">
              <a:solidFill>
                <a:schemeClr val="bg1"/>
              </a:solidFill>
              <a:ea typeface="Tahoma" panose="020B0604030504040204" pitchFamily="34" charset="0"/>
              <a:cs typeface="Tahoma" panose="020B0604030504040204" pitchFamily="34" charset="0"/>
            </a:endParaRPr>
          </a:p>
        </p:txBody>
      </p:sp>
      <p:sp>
        <p:nvSpPr>
          <p:cNvPr id="8" name="TextBox 7">
            <a:extLst>
              <a:ext uri="{FF2B5EF4-FFF2-40B4-BE49-F238E27FC236}">
                <a16:creationId xmlns="" xmlns:a16="http://schemas.microsoft.com/office/drawing/2014/main" id="{7D2AC4A9-AB20-487F-9A85-EDDD9ACE5634}"/>
              </a:ext>
            </a:extLst>
          </p:cNvPr>
          <p:cNvSpPr txBox="1"/>
          <p:nvPr/>
        </p:nvSpPr>
        <p:spPr>
          <a:xfrm>
            <a:off x="4542503" y="1021851"/>
            <a:ext cx="2919033" cy="878889"/>
          </a:xfrm>
          <a:prstGeom prst="rect">
            <a:avLst/>
          </a:prstGeom>
        </p:spPr>
        <p:txBody>
          <a:bodyPr vert="horz" lIns="91440" tIns="45720" rIns="91440" bIns="45720" rtlCol="0" anchor="ctr">
            <a:normAutofit/>
          </a:bodyPr>
          <a:lstStyle/>
          <a:p>
            <a:pPr algn="ctr" defTabSz="914400">
              <a:lnSpc>
                <a:spcPct val="90000"/>
              </a:lnSpc>
              <a:spcBef>
                <a:spcPct val="0"/>
              </a:spcBef>
              <a:spcAft>
                <a:spcPts val="800"/>
              </a:spcAft>
            </a:pPr>
            <a:r>
              <a:rPr lang="en-US" sz="3200" b="1" i="0" u="sng" dirty="0">
                <a:solidFill>
                  <a:schemeClr val="bg1"/>
                </a:solidFill>
                <a:effectLst/>
                <a:ea typeface="Tahoma" panose="020B0604030504040204" pitchFamily="34" charset="0"/>
                <a:cs typeface="Tahoma" panose="020B0604030504040204" pitchFamily="34" charset="0"/>
              </a:rPr>
              <a:t>#WBW2022</a:t>
            </a:r>
            <a:endParaRPr lang="en-US" sz="3200" b="0" dirty="0">
              <a:solidFill>
                <a:schemeClr val="bg1"/>
              </a:solidFill>
              <a:effectLst/>
              <a:ea typeface="Tahoma" panose="020B0604030504040204" pitchFamily="34" charset="0"/>
              <a:cs typeface="Tahoma" panose="020B0604030504040204" pitchFamily="34" charset="0"/>
            </a:endParaRPr>
          </a:p>
        </p:txBody>
      </p:sp>
      <p:pic>
        <p:nvPicPr>
          <p:cNvPr id="11" name="Picture 10" descr="Logo&#10;&#10;Description automatically generated">
            <a:extLst>
              <a:ext uri="{FF2B5EF4-FFF2-40B4-BE49-F238E27FC236}">
                <a16:creationId xmlns="" xmlns:a16="http://schemas.microsoft.com/office/drawing/2014/main" id="{5C08E6E0-A6A9-B489-539E-D9087478FF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4334" y="204426"/>
            <a:ext cx="2486413" cy="2513737"/>
          </a:xfrm>
          <a:prstGeom prst="rect">
            <a:avLst/>
          </a:prstGeom>
        </p:spPr>
      </p:pic>
    </p:spTree>
    <p:extLst>
      <p:ext uri="{BB962C8B-B14F-4D97-AF65-F5344CB8AC3E}">
        <p14:creationId xmlns:p14="http://schemas.microsoft.com/office/powerpoint/2010/main" val="1754506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 xmlns:a16="http://schemas.microsoft.com/office/drawing/2014/main" id="{AA698F97-4C4D-4CC2-BA2F-0228EEB41A2B}"/>
              </a:ext>
            </a:extLst>
          </p:cNvPr>
          <p:cNvSpPr txBox="1"/>
          <p:nvPr/>
        </p:nvSpPr>
        <p:spPr>
          <a:xfrm>
            <a:off x="568960" y="2462351"/>
            <a:ext cx="3487146" cy="1200329"/>
          </a:xfrm>
          <a:prstGeom prst="rect">
            <a:avLst/>
          </a:prstGeom>
          <a:noFill/>
        </p:spPr>
        <p:txBody>
          <a:bodyPr wrap="square">
            <a:spAutoFit/>
          </a:bodyPr>
          <a:lstStyle/>
          <a:p>
            <a:pPr algn="ctr"/>
            <a:r>
              <a:rPr lang="en-US" b="1" dirty="0"/>
              <a:t>CUNG CẤP THÔNG TIN</a:t>
            </a:r>
          </a:p>
          <a:p>
            <a:pPr algn="ctr"/>
            <a:r>
              <a:rPr lang="en-US" dirty="0" err="1"/>
              <a:t>về</a:t>
            </a:r>
            <a:r>
              <a:rPr lang="en-US" dirty="0"/>
              <a:t> </a:t>
            </a:r>
            <a:r>
              <a:rPr lang="en-US" dirty="0" err="1"/>
              <a:t>vai</a:t>
            </a:r>
            <a:r>
              <a:rPr lang="en-US" dirty="0"/>
              <a:t> </a:t>
            </a:r>
            <a:r>
              <a:rPr lang="en-US" dirty="0" err="1"/>
              <a:t>trò</a:t>
            </a:r>
            <a:r>
              <a:rPr lang="en-US" dirty="0"/>
              <a:t> </a:t>
            </a:r>
            <a:r>
              <a:rPr lang="en-US" dirty="0" err="1"/>
              <a:t>của</a:t>
            </a:r>
            <a:r>
              <a:rPr lang="en-US" dirty="0"/>
              <a:t> </a:t>
            </a:r>
            <a:r>
              <a:rPr lang="en-US" dirty="0" err="1"/>
              <a:t>bên</a:t>
            </a:r>
            <a:r>
              <a:rPr lang="en-US" dirty="0"/>
              <a:t> </a:t>
            </a:r>
            <a:r>
              <a:rPr lang="en-US" dirty="0" err="1"/>
              <a:t>liên</a:t>
            </a:r>
            <a:r>
              <a:rPr lang="en-US" dirty="0"/>
              <a:t> </a:t>
            </a:r>
            <a:r>
              <a:rPr lang="en-US" dirty="0" err="1"/>
              <a:t>quan</a:t>
            </a:r>
            <a:r>
              <a:rPr lang="en-US" dirty="0"/>
              <a:t> </a:t>
            </a:r>
            <a:r>
              <a:rPr lang="en-US" dirty="0" err="1"/>
              <a:t>trong</a:t>
            </a:r>
            <a:r>
              <a:rPr lang="en-US" dirty="0"/>
              <a:t> </a:t>
            </a:r>
            <a:r>
              <a:rPr lang="en-US" dirty="0" err="1"/>
              <a:t>việc</a:t>
            </a:r>
            <a:r>
              <a:rPr lang="en-US" dirty="0"/>
              <a:t> </a:t>
            </a:r>
            <a:r>
              <a:rPr lang="en-US" dirty="0" err="1"/>
              <a:t>tăng</a:t>
            </a:r>
            <a:r>
              <a:rPr lang="en-US" dirty="0"/>
              <a:t> </a:t>
            </a:r>
            <a:r>
              <a:rPr lang="en-US" dirty="0" err="1"/>
              <a:t>cường</a:t>
            </a:r>
            <a:r>
              <a:rPr lang="en-US" dirty="0"/>
              <a:t> </a:t>
            </a:r>
            <a:r>
              <a:rPr lang="en-US" dirty="0" err="1"/>
              <a:t>chuỗi</a:t>
            </a:r>
            <a:r>
              <a:rPr lang="en-US" dirty="0"/>
              <a:t> </a:t>
            </a:r>
            <a:r>
              <a:rPr lang="en-US" dirty="0" err="1"/>
              <a:t>hỗ</a:t>
            </a:r>
            <a:r>
              <a:rPr lang="en-US" dirty="0"/>
              <a:t> </a:t>
            </a:r>
            <a:r>
              <a:rPr lang="en-US" dirty="0" err="1"/>
              <a:t>trợ</a:t>
            </a:r>
            <a:r>
              <a:rPr lang="en-US" dirty="0"/>
              <a:t> </a:t>
            </a:r>
            <a:r>
              <a:rPr lang="en-US" dirty="0" err="1"/>
              <a:t>nuôi</a:t>
            </a:r>
            <a:r>
              <a:rPr lang="en-US" dirty="0"/>
              <a:t> con </a:t>
            </a:r>
            <a:r>
              <a:rPr lang="en-US" dirty="0" err="1"/>
              <a:t>bằng</a:t>
            </a:r>
            <a:r>
              <a:rPr lang="en-US" dirty="0"/>
              <a:t> </a:t>
            </a:r>
            <a:r>
              <a:rPr lang="en-US" dirty="0" err="1"/>
              <a:t>sữa</a:t>
            </a:r>
            <a:r>
              <a:rPr lang="en-US" dirty="0"/>
              <a:t> </a:t>
            </a:r>
            <a:r>
              <a:rPr lang="en-US" dirty="0" err="1"/>
              <a:t>mẹ</a:t>
            </a:r>
            <a:endParaRPr lang="en-MY" dirty="0"/>
          </a:p>
        </p:txBody>
      </p:sp>
      <p:sp>
        <p:nvSpPr>
          <p:cNvPr id="15" name="TextBox 14">
            <a:extLst>
              <a:ext uri="{FF2B5EF4-FFF2-40B4-BE49-F238E27FC236}">
                <a16:creationId xmlns="" xmlns:a16="http://schemas.microsoft.com/office/drawing/2014/main" id="{44D6D7A9-5B93-4B23-BDBA-8F8524EBFE64}"/>
              </a:ext>
            </a:extLst>
          </p:cNvPr>
          <p:cNvSpPr txBox="1"/>
          <p:nvPr/>
        </p:nvSpPr>
        <p:spPr>
          <a:xfrm>
            <a:off x="5252724" y="2462351"/>
            <a:ext cx="3487146" cy="1200329"/>
          </a:xfrm>
          <a:prstGeom prst="rect">
            <a:avLst/>
          </a:prstGeom>
          <a:noFill/>
        </p:spPr>
        <p:txBody>
          <a:bodyPr wrap="square">
            <a:spAutoFit/>
          </a:bodyPr>
          <a:lstStyle/>
          <a:p>
            <a:pPr algn="ctr"/>
            <a:r>
              <a:rPr lang="en-US" b="1" dirty="0">
                <a:latin typeface="Calibri" panose="020F0502020204030204" pitchFamily="34" charset="0"/>
                <a:cs typeface="Calibri" panose="020F0502020204030204" pitchFamily="34" charset="0"/>
              </a:rPr>
              <a:t>KHUYẾN KHÍCH</a:t>
            </a:r>
            <a:r>
              <a:rPr lang="en-US" dirty="0">
                <a:latin typeface="Calibri" panose="020F0502020204030204" pitchFamily="34" charset="0"/>
                <a:cs typeface="Calibri" panose="020F0502020204030204" pitchFamily="34" charset="0"/>
              </a:rPr>
              <a:t> </a:t>
            </a:r>
          </a:p>
          <a:p>
            <a:pPr algn="ctr"/>
            <a:r>
              <a:rPr lang="en-US" dirty="0" err="1">
                <a:latin typeface="Calibri" panose="020F0502020204030204" pitchFamily="34" charset="0"/>
                <a:cs typeface="Calibri" panose="020F0502020204030204" pitchFamily="34" charset="0"/>
              </a:rPr>
              <a:t>việc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con </a:t>
            </a:r>
            <a:r>
              <a:rPr lang="en-US" dirty="0" err="1">
                <a:latin typeface="Calibri" panose="020F0502020204030204" pitchFamily="34" charset="0"/>
                <a:cs typeface="Calibri" panose="020F0502020204030204" pitchFamily="34" charset="0"/>
              </a:rPr>
              <a:t>bú</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một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phần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của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chế</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độ</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dinh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dưỡng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tốt</a:t>
            </a:r>
            <a:r>
              <a:rPr lang="en-US" dirty="0">
                <a:latin typeface="Calibri" panose="020F0502020204030204" pitchFamily="34" charset="0"/>
                <a:cs typeface="Calibri" panose="020F0502020204030204" pitchFamily="34" charset="0"/>
              </a:rPr>
              <a:t>, an </a:t>
            </a:r>
            <a:r>
              <a:rPr lang="en-US" dirty="0" err="1">
                <a:latin typeface="Calibri" panose="020F0502020204030204" pitchFamily="34" charset="0"/>
                <a:cs typeface="Calibri" panose="020F0502020204030204" pitchFamily="34" charset="0"/>
              </a:rPr>
              <a:t>ninh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lương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thực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và</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giảm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bất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bình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đẳng</a:t>
            </a:r>
            <a:endParaRPr lang="en-MY" dirty="0">
              <a:latin typeface="Calibri" panose="020F0502020204030204" pitchFamily="34" charset="0"/>
              <a:cs typeface="Calibri" panose="020F0502020204030204" pitchFamily="34" charset="0"/>
            </a:endParaRPr>
          </a:p>
        </p:txBody>
      </p:sp>
      <p:sp>
        <p:nvSpPr>
          <p:cNvPr id="17" name="TextBox 16">
            <a:extLst>
              <a:ext uri="{FF2B5EF4-FFF2-40B4-BE49-F238E27FC236}">
                <a16:creationId xmlns="" xmlns:a16="http://schemas.microsoft.com/office/drawing/2014/main" id="{C8E9249B-8B00-489F-8515-FF0D7DFBDA8A}"/>
              </a:ext>
            </a:extLst>
          </p:cNvPr>
          <p:cNvSpPr txBox="1"/>
          <p:nvPr/>
        </p:nvSpPr>
        <p:spPr>
          <a:xfrm>
            <a:off x="530587" y="5421387"/>
            <a:ext cx="3525519" cy="923330"/>
          </a:xfrm>
          <a:prstGeom prst="rect">
            <a:avLst/>
          </a:prstGeom>
          <a:noFill/>
        </p:spPr>
        <p:txBody>
          <a:bodyPr wrap="square">
            <a:spAutoFit/>
          </a:bodyPr>
          <a:lstStyle/>
          <a:p>
            <a:pPr algn="ctr"/>
            <a:r>
              <a:rPr lang="en-US" b="1" dirty="0">
                <a:latin typeface="Calibri" panose="020F0502020204030204" pitchFamily="34" charset="0"/>
                <a:cs typeface="Calibri" panose="020F0502020204030204" pitchFamily="34" charset="0"/>
              </a:rPr>
              <a:t>LIÊN KẾT</a:t>
            </a:r>
          </a:p>
          <a:p>
            <a:pPr algn="ctr"/>
            <a:r>
              <a:rPr lang="en-US" dirty="0" err="1">
                <a:latin typeface="Calibri" panose="020F0502020204030204" pitchFamily="34" charset="0"/>
                <a:cs typeface="Calibri" panose="020F0502020204030204" pitchFamily="34" charset="0"/>
              </a:rPr>
              <a:t>với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cá</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nhân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và</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tổ</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chức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chuỗi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hỗ</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nuôi</a:t>
            </a:r>
            <a:r>
              <a:rPr lang="en-US" dirty="0">
                <a:latin typeface="Calibri" panose="020F0502020204030204" pitchFamily="34" charset="0"/>
                <a:cs typeface="Calibri" panose="020F0502020204030204" pitchFamily="34" charset="0"/>
              </a:rPr>
              <a:t> con </a:t>
            </a:r>
            <a:r>
              <a:rPr lang="en-US" dirty="0" err="1">
                <a:latin typeface="Calibri" panose="020F0502020204030204" pitchFamily="34" charset="0"/>
                <a:cs typeface="Calibri" panose="020F0502020204030204" pitchFamily="34" charset="0"/>
              </a:rPr>
              <a:t>bằng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sữa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mẹ</a:t>
            </a:r>
            <a:endParaRPr lang="en-MY" dirty="0">
              <a:latin typeface="Calibri" panose="020F0502020204030204" pitchFamily="34" charset="0"/>
              <a:cs typeface="Calibri" panose="020F0502020204030204" pitchFamily="34" charset="0"/>
            </a:endParaRPr>
          </a:p>
        </p:txBody>
      </p:sp>
      <p:sp>
        <p:nvSpPr>
          <p:cNvPr id="18" name="TextBox 17">
            <a:extLst>
              <a:ext uri="{FF2B5EF4-FFF2-40B4-BE49-F238E27FC236}">
                <a16:creationId xmlns="" xmlns:a16="http://schemas.microsoft.com/office/drawing/2014/main" id="{B1EADB01-10A1-4AB8-BE78-FA660CE085D8}"/>
              </a:ext>
            </a:extLst>
          </p:cNvPr>
          <p:cNvSpPr txBox="1"/>
          <p:nvPr/>
        </p:nvSpPr>
        <p:spPr>
          <a:xfrm>
            <a:off x="5252724" y="5413254"/>
            <a:ext cx="3322316" cy="1477328"/>
          </a:xfrm>
          <a:prstGeom prst="rect">
            <a:avLst/>
          </a:prstGeom>
          <a:noFill/>
        </p:spPr>
        <p:txBody>
          <a:bodyPr wrap="square">
            <a:spAutoFit/>
          </a:bodyPr>
          <a:lstStyle/>
          <a:p>
            <a:pPr algn="ctr"/>
            <a:r>
              <a:rPr lang="en-US" b="1" dirty="0">
                <a:latin typeface="Calibri" panose="020F0502020204030204" pitchFamily="34" charset="0"/>
                <a:cs typeface="Calibri" panose="020F0502020204030204" pitchFamily="34" charset="0"/>
              </a:rPr>
              <a:t>THÚC ĐẨY</a:t>
            </a:r>
            <a:endParaRPr lang="en-US" dirty="0">
              <a:latin typeface="Calibri" panose="020F0502020204030204" pitchFamily="34" charset="0"/>
              <a:cs typeface="Calibri" panose="020F0502020204030204" pitchFamily="34" charset="0"/>
            </a:endParaRPr>
          </a:p>
          <a:p>
            <a:pPr algn="ctr"/>
            <a:r>
              <a:rPr lang="en-US" dirty="0" err="1">
                <a:latin typeface="Calibri" panose="020F0502020204030204" pitchFamily="34" charset="0"/>
                <a:cs typeface="Calibri" panose="020F0502020204030204" pitchFamily="34" charset="0"/>
              </a:rPr>
              <a:t>h</a:t>
            </a:r>
            <a:r>
              <a:rPr lang="en-US" sz="1800" b="0" i="0" u="none" strike="noStrike" baseline="0" dirty="0" err="1">
                <a:latin typeface="Calibri" panose="020F0502020204030204" pitchFamily="34" charset="0"/>
                <a:cs typeface="Calibri" panose="020F0502020204030204" pitchFamily="34" charset="0"/>
              </a:rPr>
              <a:t>ành</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động</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để</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tăng</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cường</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năng</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lực</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của</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các</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bên</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liên</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quan</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và</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hệ</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thống</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nhằm</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tạo</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nên</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thay</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đổi</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vượt</a:t>
            </a:r>
            <a:r>
              <a:rPr lang="en-US" sz="1800" b="0" i="0" u="none" strike="noStrike" baseline="0" dirty="0">
                <a:latin typeface="Calibri" panose="020F0502020204030204" pitchFamily="34" charset="0"/>
                <a:cs typeface="Calibri" panose="020F0502020204030204" pitchFamily="34" charset="0"/>
              </a:rPr>
              <a:t> </a:t>
            </a:r>
            <a:r>
              <a:rPr lang="en-US" sz="1800" b="0" i="0" u="none" strike="noStrike" baseline="0" dirty="0" err="1">
                <a:latin typeface="Calibri" panose="020F0502020204030204" pitchFamily="34" charset="0"/>
                <a:cs typeface="Calibri" panose="020F0502020204030204" pitchFamily="34" charset="0"/>
              </a:rPr>
              <a:t>bậc</a:t>
            </a:r>
            <a:endParaRPr lang="en-MY" dirty="0">
              <a:latin typeface="Calibri" panose="020F0502020204030204" pitchFamily="34" charset="0"/>
              <a:cs typeface="Calibri" panose="020F0502020204030204" pitchFamily="34" charset="0"/>
            </a:endParaRPr>
          </a:p>
        </p:txBody>
      </p:sp>
      <p:pic>
        <p:nvPicPr>
          <p:cNvPr id="3" name="Picture 2" descr="A picture containing graphical user interface&#10;&#10;Description automatically generated">
            <a:extLst>
              <a:ext uri="{FF2B5EF4-FFF2-40B4-BE49-F238E27FC236}">
                <a16:creationId xmlns="" xmlns:a16="http://schemas.microsoft.com/office/drawing/2014/main" id="{D297BC61-E8A3-03AC-01CC-B9DB5418DAFA}"/>
              </a:ext>
            </a:extLst>
          </p:cNvPr>
          <p:cNvPicPr>
            <a:picLocks/>
          </p:cNvPicPr>
          <p:nvPr/>
        </p:nvPicPr>
        <p:blipFill rotWithShape="1">
          <a:blip r:embed="rId2">
            <a:extLst>
              <a:ext uri="{28A0092B-C50C-407E-A947-70E740481C1C}">
                <a14:useLocalDpi xmlns:a14="http://schemas.microsoft.com/office/drawing/2010/main" val="0"/>
              </a:ext>
            </a:extLst>
          </a:blip>
          <a:srcRect l="9418" t="21930" r="80494" b="48248"/>
          <a:stretch/>
        </p:blipFill>
        <p:spPr>
          <a:xfrm>
            <a:off x="1432340" y="841102"/>
            <a:ext cx="1620000" cy="1620000"/>
          </a:xfrm>
          <a:prstGeom prst="ellipse">
            <a:avLst/>
          </a:prstGeom>
        </p:spPr>
      </p:pic>
      <p:pic>
        <p:nvPicPr>
          <p:cNvPr id="14" name="Picture 13" descr="A picture containing graphical user interface&#10;&#10;Description automatically generated">
            <a:extLst>
              <a:ext uri="{FF2B5EF4-FFF2-40B4-BE49-F238E27FC236}">
                <a16:creationId xmlns="" xmlns:a16="http://schemas.microsoft.com/office/drawing/2014/main" id="{5E7AAE91-C2A6-91C8-14E4-A7879714D078}"/>
              </a:ext>
            </a:extLst>
          </p:cNvPr>
          <p:cNvPicPr>
            <a:picLocks noChangeAspect="1"/>
          </p:cNvPicPr>
          <p:nvPr/>
        </p:nvPicPr>
        <p:blipFill rotWithShape="1">
          <a:blip r:embed="rId2">
            <a:extLst>
              <a:ext uri="{28A0092B-C50C-407E-A947-70E740481C1C}">
                <a14:useLocalDpi xmlns:a14="http://schemas.microsoft.com/office/drawing/2010/main" val="0"/>
              </a:ext>
            </a:extLst>
          </a:blip>
          <a:srcRect l="33173" t="21494" r="56790" b="48207"/>
          <a:stretch/>
        </p:blipFill>
        <p:spPr>
          <a:xfrm>
            <a:off x="6104679" y="841102"/>
            <a:ext cx="1618405" cy="1620000"/>
          </a:xfrm>
          <a:prstGeom prst="ellipse">
            <a:avLst/>
          </a:prstGeom>
        </p:spPr>
      </p:pic>
      <p:pic>
        <p:nvPicPr>
          <p:cNvPr id="19" name="Picture 18" descr="A picture containing graphical user interface&#10;&#10;Description automatically generated">
            <a:extLst>
              <a:ext uri="{FF2B5EF4-FFF2-40B4-BE49-F238E27FC236}">
                <a16:creationId xmlns="" xmlns:a16="http://schemas.microsoft.com/office/drawing/2014/main" id="{12D9EF0C-8848-8194-B400-08258889F9FA}"/>
              </a:ext>
            </a:extLst>
          </p:cNvPr>
          <p:cNvPicPr>
            <a:picLocks/>
          </p:cNvPicPr>
          <p:nvPr/>
        </p:nvPicPr>
        <p:blipFill rotWithShape="1">
          <a:blip r:embed="rId2">
            <a:extLst>
              <a:ext uri="{28A0092B-C50C-407E-A947-70E740481C1C}">
                <a14:useLocalDpi xmlns:a14="http://schemas.microsoft.com/office/drawing/2010/main" val="0"/>
              </a:ext>
            </a:extLst>
          </a:blip>
          <a:srcRect l="80471" t="21684" r="9334" b="48577"/>
          <a:stretch/>
        </p:blipFill>
        <p:spPr>
          <a:xfrm>
            <a:off x="6103084" y="3813871"/>
            <a:ext cx="1620000" cy="1620000"/>
          </a:xfrm>
          <a:prstGeom prst="ellipse">
            <a:avLst/>
          </a:prstGeom>
        </p:spPr>
      </p:pic>
      <p:pic>
        <p:nvPicPr>
          <p:cNvPr id="20" name="Picture 19" descr="A picture containing graphical user interface&#10;&#10;Description automatically generated">
            <a:extLst>
              <a:ext uri="{FF2B5EF4-FFF2-40B4-BE49-F238E27FC236}">
                <a16:creationId xmlns="" xmlns:a16="http://schemas.microsoft.com/office/drawing/2014/main" id="{00E1DB77-C940-796E-D342-263252FFE1F7}"/>
              </a:ext>
            </a:extLst>
          </p:cNvPr>
          <p:cNvPicPr>
            <a:picLocks/>
          </p:cNvPicPr>
          <p:nvPr/>
        </p:nvPicPr>
        <p:blipFill rotWithShape="1">
          <a:blip r:embed="rId2">
            <a:extLst>
              <a:ext uri="{28A0092B-C50C-407E-A947-70E740481C1C}">
                <a14:useLocalDpi xmlns:a14="http://schemas.microsoft.com/office/drawing/2010/main" val="0"/>
              </a:ext>
            </a:extLst>
          </a:blip>
          <a:srcRect l="57052" t="21185" r="32783" b="48193"/>
          <a:stretch/>
        </p:blipFill>
        <p:spPr>
          <a:xfrm>
            <a:off x="1420119" y="3813871"/>
            <a:ext cx="1620000" cy="1620000"/>
          </a:xfrm>
          <a:prstGeom prst="ellipse">
            <a:avLst/>
          </a:prstGeom>
        </p:spPr>
      </p:pic>
      <p:sp>
        <p:nvSpPr>
          <p:cNvPr id="21" name="TextBox 20">
            <a:extLst>
              <a:ext uri="{FF2B5EF4-FFF2-40B4-BE49-F238E27FC236}">
                <a16:creationId xmlns="" xmlns:a16="http://schemas.microsoft.com/office/drawing/2014/main" id="{FEB4516A-A274-B672-188B-791A015E21E6}"/>
              </a:ext>
            </a:extLst>
          </p:cNvPr>
          <p:cNvSpPr txBox="1"/>
          <p:nvPr/>
        </p:nvSpPr>
        <p:spPr>
          <a:xfrm>
            <a:off x="0" y="24806"/>
            <a:ext cx="9144000" cy="769441"/>
          </a:xfrm>
          <a:prstGeom prst="rect">
            <a:avLst/>
          </a:prstGeom>
          <a:noFill/>
        </p:spPr>
        <p:txBody>
          <a:bodyPr wrap="square">
            <a:spAutoFit/>
          </a:bodyPr>
          <a:lstStyle/>
          <a:p>
            <a:pPr algn="ctr"/>
            <a:r>
              <a:rPr lang="en-MY" sz="4400" dirty="0" err="1">
                <a:ea typeface="Segoe UI Black" panose="020B0A02040204020203" pitchFamily="34" charset="0"/>
              </a:rPr>
              <a:t>Mục</a:t>
            </a:r>
            <a:r>
              <a:rPr lang="en-MY" sz="4400" dirty="0">
                <a:ea typeface="Segoe UI Black" panose="020B0A02040204020203" pitchFamily="34" charset="0"/>
              </a:rPr>
              <a:t> </a:t>
            </a:r>
            <a:r>
              <a:rPr lang="en-MY" sz="4400" dirty="0" err="1">
                <a:ea typeface="Segoe UI Black" panose="020B0A02040204020203" pitchFamily="34" charset="0"/>
              </a:rPr>
              <a:t>tiêu</a:t>
            </a:r>
            <a:r>
              <a:rPr lang="en-MY" sz="4400" dirty="0">
                <a:ea typeface="Segoe UI Black" panose="020B0A02040204020203" pitchFamily="34" charset="0"/>
              </a:rPr>
              <a:t> </a:t>
            </a:r>
            <a:r>
              <a:rPr lang="en-MY" sz="4400" dirty="0" err="1">
                <a:ea typeface="Segoe UI Black" panose="020B0A02040204020203" pitchFamily="34" charset="0"/>
              </a:rPr>
              <a:t>của</a:t>
            </a:r>
            <a:r>
              <a:rPr lang="en-MY" sz="4400" dirty="0">
                <a:ea typeface="Segoe UI Black" panose="020B0A02040204020203" pitchFamily="34" charset="0"/>
              </a:rPr>
              <a:t> #WBW2022</a:t>
            </a:r>
          </a:p>
        </p:txBody>
      </p:sp>
    </p:spTree>
    <p:extLst>
      <p:ext uri="{BB962C8B-B14F-4D97-AF65-F5344CB8AC3E}">
        <p14:creationId xmlns:p14="http://schemas.microsoft.com/office/powerpoint/2010/main" val="1641760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8F99D2BA-3B6D-4D1C-A695-4AEDF41345C9}"/>
              </a:ext>
            </a:extLst>
          </p:cNvPr>
          <p:cNvSpPr/>
          <p:nvPr/>
        </p:nvSpPr>
        <p:spPr>
          <a:xfrm>
            <a:off x="0" y="6518406"/>
            <a:ext cx="9144000" cy="32403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ea typeface="Tahoma" panose="020B0604030504040204" pitchFamily="34" charset="0"/>
                <a:cs typeface="Tahoma" panose="020B0604030504040204" pitchFamily="34" charset="0"/>
              </a:rPr>
              <a:t>WABA </a:t>
            </a:r>
            <a:r>
              <a:rPr lang="en-US" dirty="0">
                <a:ea typeface="Tahoma" panose="020B0604030504040204" pitchFamily="34" charset="0"/>
                <a:cs typeface="Tahoma" panose="020B0604030504040204" pitchFamily="34" charset="0"/>
              </a:rPr>
              <a:t>|</a:t>
            </a:r>
            <a:r>
              <a:rPr lang="en-US" sz="1800" dirty="0">
                <a:ea typeface="Tahoma" panose="020B0604030504040204" pitchFamily="34" charset="0"/>
                <a:cs typeface="Tahoma" panose="020B0604030504040204" pitchFamily="34" charset="0"/>
              </a:rPr>
              <a:t> TUẦN LỄ THẾ GIỚI NUÔI CON BẰNG SỮA MẸ 2022</a:t>
            </a:r>
            <a:endParaRPr lang="en-MY" sz="1800" dirty="0">
              <a:ea typeface="Tahoma" panose="020B0604030504040204" pitchFamily="34" charset="0"/>
              <a:cs typeface="Tahoma" panose="020B0604030504040204" pitchFamily="34" charset="0"/>
            </a:endParaRPr>
          </a:p>
        </p:txBody>
      </p:sp>
      <p:pic>
        <p:nvPicPr>
          <p:cNvPr id="9" name="Picture 8" descr="A picture containing logo&#10;&#10;Description automatically generated">
            <a:extLst>
              <a:ext uri="{FF2B5EF4-FFF2-40B4-BE49-F238E27FC236}">
                <a16:creationId xmlns="" xmlns:a16="http://schemas.microsoft.com/office/drawing/2014/main" id="{EA597180-99BF-4642-82A4-E2FB81F99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19" name="Picture 18" descr="Logo&#10;&#10;Description automatically generated">
            <a:extLst>
              <a:ext uri="{FF2B5EF4-FFF2-40B4-BE49-F238E27FC236}">
                <a16:creationId xmlns="" xmlns:a16="http://schemas.microsoft.com/office/drawing/2014/main" id="{9591EEFC-A261-BABE-6C2F-A95CC9012F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20" name="TextBox 19">
            <a:extLst>
              <a:ext uri="{FF2B5EF4-FFF2-40B4-BE49-F238E27FC236}">
                <a16:creationId xmlns="" xmlns:a16="http://schemas.microsoft.com/office/drawing/2014/main" id="{B99FDDDE-A8D9-B1FF-1A4B-3E78C4760A1E}"/>
              </a:ext>
            </a:extLst>
          </p:cNvPr>
          <p:cNvSpPr txBox="1"/>
          <p:nvPr/>
        </p:nvSpPr>
        <p:spPr>
          <a:xfrm>
            <a:off x="356368" y="2136338"/>
            <a:ext cx="8431263" cy="1323439"/>
          </a:xfrm>
          <a:prstGeom prst="rect">
            <a:avLst/>
          </a:prstGeom>
          <a:noFill/>
        </p:spPr>
        <p:txBody>
          <a:bodyPr wrap="square">
            <a:spAutoFit/>
          </a:bodyPr>
          <a:lstStyle/>
          <a:p>
            <a:pPr algn="ctr"/>
            <a:r>
              <a:rPr lang="en-MY" sz="4000" b="1" i="0" u="none" strike="noStrike" baseline="0" dirty="0" err="1">
                <a:solidFill>
                  <a:schemeClr val="bg1"/>
                </a:solidFill>
              </a:rPr>
              <a:t>Thách</a:t>
            </a:r>
            <a:r>
              <a:rPr lang="en-MY" sz="4000" b="1" i="0" u="none" strike="noStrike" baseline="0" dirty="0">
                <a:solidFill>
                  <a:schemeClr val="bg1"/>
                </a:solidFill>
              </a:rPr>
              <a:t> </a:t>
            </a:r>
            <a:r>
              <a:rPr lang="en-MY" sz="4000" b="1" i="0" u="none" strike="noStrike" baseline="0" dirty="0" err="1">
                <a:solidFill>
                  <a:schemeClr val="bg1"/>
                </a:solidFill>
              </a:rPr>
              <a:t>thức</a:t>
            </a:r>
            <a:r>
              <a:rPr lang="en-MY" sz="4000" b="1" i="0" u="none" strike="noStrike" baseline="0" dirty="0">
                <a:solidFill>
                  <a:schemeClr val="bg1"/>
                </a:solidFill>
              </a:rPr>
              <a:t> </a:t>
            </a:r>
            <a:r>
              <a:rPr lang="en-MY" sz="4000" b="1" i="0" u="none" strike="noStrike" baseline="0" dirty="0" err="1">
                <a:solidFill>
                  <a:schemeClr val="bg1"/>
                </a:solidFill>
              </a:rPr>
              <a:t>và</a:t>
            </a:r>
            <a:r>
              <a:rPr lang="en-MY" sz="4000" b="1" i="0" u="none" strike="noStrike" baseline="0" dirty="0">
                <a:solidFill>
                  <a:schemeClr val="bg1"/>
                </a:solidFill>
              </a:rPr>
              <a:t> </a:t>
            </a:r>
            <a:r>
              <a:rPr lang="en-MY" sz="4000" b="1" i="0" u="none" strike="noStrike" baseline="0" dirty="0" err="1">
                <a:solidFill>
                  <a:schemeClr val="bg1"/>
                </a:solidFill>
              </a:rPr>
              <a:t>các</a:t>
            </a:r>
            <a:r>
              <a:rPr lang="en-MY" sz="4000" b="1" i="0" u="none" strike="noStrike" baseline="0" dirty="0">
                <a:solidFill>
                  <a:schemeClr val="bg1"/>
                </a:solidFill>
              </a:rPr>
              <a:t> </a:t>
            </a:r>
            <a:r>
              <a:rPr lang="en-MY" sz="4000" b="1" i="0" u="none" strike="noStrike" baseline="0" dirty="0" err="1">
                <a:solidFill>
                  <a:schemeClr val="bg1"/>
                </a:solidFill>
              </a:rPr>
              <a:t>hỗ</a:t>
            </a:r>
            <a:r>
              <a:rPr lang="en-MY" sz="4000" b="1" i="0" u="none" strike="noStrike" baseline="0" dirty="0">
                <a:solidFill>
                  <a:schemeClr val="bg1"/>
                </a:solidFill>
              </a:rPr>
              <a:t> </a:t>
            </a:r>
            <a:r>
              <a:rPr lang="en-MY" sz="4000" b="1" i="0" u="none" strike="noStrike" baseline="0" dirty="0" err="1">
                <a:solidFill>
                  <a:schemeClr val="bg1"/>
                </a:solidFill>
              </a:rPr>
              <a:t>trợ</a:t>
            </a:r>
            <a:r>
              <a:rPr lang="en-MY" sz="4000" b="1" i="0" u="none" strike="noStrike" baseline="0" dirty="0">
                <a:solidFill>
                  <a:schemeClr val="bg1"/>
                </a:solidFill>
              </a:rPr>
              <a:t> </a:t>
            </a:r>
            <a:r>
              <a:rPr lang="en-MY" sz="4000" b="1" i="0" u="none" strike="noStrike" baseline="0" dirty="0" err="1">
                <a:solidFill>
                  <a:schemeClr val="bg1"/>
                </a:solidFill>
              </a:rPr>
              <a:t>cần</a:t>
            </a:r>
            <a:r>
              <a:rPr lang="en-MY" sz="4000" b="1" i="0" u="none" strike="noStrike" baseline="0" dirty="0">
                <a:solidFill>
                  <a:schemeClr val="bg1"/>
                </a:solidFill>
              </a:rPr>
              <a:t> </a:t>
            </a:r>
            <a:r>
              <a:rPr lang="en-MY" sz="4000" b="1" i="0" u="none" strike="noStrike" baseline="0" dirty="0" err="1">
                <a:solidFill>
                  <a:schemeClr val="bg1"/>
                </a:solidFill>
              </a:rPr>
              <a:t>thiết</a:t>
            </a:r>
            <a:r>
              <a:rPr lang="en-MY" sz="4000" b="1" i="0" u="none" strike="noStrike" baseline="0" dirty="0">
                <a:solidFill>
                  <a:schemeClr val="bg1"/>
                </a:solidFill>
              </a:rPr>
              <a:t> </a:t>
            </a:r>
          </a:p>
          <a:p>
            <a:pPr algn="ctr"/>
            <a:r>
              <a:rPr lang="en-MY" sz="4000" b="1" i="0" u="none" strike="noStrike" baseline="0" dirty="0" err="1">
                <a:solidFill>
                  <a:schemeClr val="bg1"/>
                </a:solidFill>
              </a:rPr>
              <a:t>trong</a:t>
            </a:r>
            <a:r>
              <a:rPr lang="en-MY" sz="4000" b="1" i="0" u="none" strike="noStrike" baseline="0" dirty="0">
                <a:solidFill>
                  <a:schemeClr val="bg1"/>
                </a:solidFill>
              </a:rPr>
              <a:t> </a:t>
            </a:r>
            <a:r>
              <a:rPr lang="en-MY" sz="4000" b="1" i="0" u="none" strike="noStrike" baseline="0" dirty="0" err="1">
                <a:solidFill>
                  <a:schemeClr val="bg1"/>
                </a:solidFill>
              </a:rPr>
              <a:t>việc</a:t>
            </a:r>
            <a:r>
              <a:rPr lang="en-MY" sz="4000" b="1" i="0" u="none" strike="noStrike" baseline="0" dirty="0">
                <a:solidFill>
                  <a:schemeClr val="bg1"/>
                </a:solidFill>
              </a:rPr>
              <a:t> </a:t>
            </a:r>
            <a:r>
              <a:rPr lang="en-MY" sz="4000" b="1" i="0" u="none" strike="noStrike" baseline="0" dirty="0" err="1">
                <a:solidFill>
                  <a:schemeClr val="bg1"/>
                </a:solidFill>
              </a:rPr>
              <a:t>cho</a:t>
            </a:r>
            <a:r>
              <a:rPr lang="en-MY" sz="4000" b="1" i="0" u="none" strike="noStrike" baseline="0" dirty="0">
                <a:solidFill>
                  <a:schemeClr val="bg1"/>
                </a:solidFill>
              </a:rPr>
              <a:t> con </a:t>
            </a:r>
            <a:r>
              <a:rPr lang="en-MY" sz="4000" b="1" i="0" u="none" strike="noStrike" baseline="0" dirty="0" err="1">
                <a:solidFill>
                  <a:schemeClr val="bg1"/>
                </a:solidFill>
              </a:rPr>
              <a:t>bú</a:t>
            </a:r>
            <a:endParaRPr lang="en-MY" sz="4000" dirty="0">
              <a:solidFill>
                <a:schemeClr val="bg1"/>
              </a:solidFill>
            </a:endParaRPr>
          </a:p>
        </p:txBody>
      </p:sp>
    </p:spTree>
    <p:extLst>
      <p:ext uri="{BB962C8B-B14F-4D97-AF65-F5344CB8AC3E}">
        <p14:creationId xmlns:p14="http://schemas.microsoft.com/office/powerpoint/2010/main" val="3343199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6">
            <a:extLst>
              <a:ext uri="{FF2B5EF4-FFF2-40B4-BE49-F238E27FC236}">
                <a16:creationId xmlns="" xmlns:a16="http://schemas.microsoft.com/office/drawing/2014/main" id="{1875E458-79F6-3EE2-7011-5463BEB30531}"/>
              </a:ext>
            </a:extLst>
          </p:cNvPr>
          <p:cNvGrpSpPr/>
          <p:nvPr/>
        </p:nvGrpSpPr>
        <p:grpSpPr>
          <a:xfrm>
            <a:off x="98181" y="2453464"/>
            <a:ext cx="8937806" cy="2662116"/>
            <a:chOff x="88349" y="2345312"/>
            <a:chExt cx="8937806" cy="2662116"/>
          </a:xfrm>
        </p:grpSpPr>
        <p:grpSp>
          <p:nvGrpSpPr>
            <p:cNvPr id="35" name="Group 34">
              <a:extLst>
                <a:ext uri="{FF2B5EF4-FFF2-40B4-BE49-F238E27FC236}">
                  <a16:creationId xmlns="" xmlns:a16="http://schemas.microsoft.com/office/drawing/2014/main" id="{0DB3D173-23B0-C171-6D12-DC16AE44EAE9}"/>
                </a:ext>
              </a:extLst>
            </p:cNvPr>
            <p:cNvGrpSpPr/>
            <p:nvPr/>
          </p:nvGrpSpPr>
          <p:grpSpPr>
            <a:xfrm>
              <a:off x="88349" y="3326112"/>
              <a:ext cx="1976284" cy="1681316"/>
              <a:chOff x="381740" y="2099188"/>
              <a:chExt cx="1976284" cy="1681316"/>
            </a:xfrm>
          </p:grpSpPr>
          <p:sp>
            <p:nvSpPr>
              <p:cNvPr id="16" name="Speech Bubble: Oval 15">
                <a:extLst>
                  <a:ext uri="{FF2B5EF4-FFF2-40B4-BE49-F238E27FC236}">
                    <a16:creationId xmlns="" xmlns:a16="http://schemas.microsoft.com/office/drawing/2014/main" id="{DF9DE86B-A790-461C-68E6-2C0F35280AC0}"/>
                  </a:ext>
                </a:extLst>
              </p:cNvPr>
              <p:cNvSpPr/>
              <p:nvPr/>
            </p:nvSpPr>
            <p:spPr>
              <a:xfrm>
                <a:off x="381740" y="2099188"/>
                <a:ext cx="1976284" cy="1681316"/>
              </a:xfrm>
              <a:prstGeom prst="wedgeEllipseCallout">
                <a:avLst>
                  <a:gd name="adj1" fmla="val -2580"/>
                  <a:gd name="adj2" fmla="val 62186"/>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24" name="Picture 23" descr="Icon&#10;&#10;Description automatically generated">
                <a:extLst>
                  <a:ext uri="{FF2B5EF4-FFF2-40B4-BE49-F238E27FC236}">
                    <a16:creationId xmlns="" xmlns:a16="http://schemas.microsoft.com/office/drawing/2014/main" id="{779E1D5F-4612-4DD4-CF67-849F748D30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8929" y="2158443"/>
                <a:ext cx="1622061" cy="1622061"/>
              </a:xfrm>
              <a:prstGeom prst="rect">
                <a:avLst/>
              </a:prstGeom>
            </p:spPr>
          </p:pic>
        </p:grpSp>
        <p:grpSp>
          <p:nvGrpSpPr>
            <p:cNvPr id="37" name="Group 36">
              <a:extLst>
                <a:ext uri="{FF2B5EF4-FFF2-40B4-BE49-F238E27FC236}">
                  <a16:creationId xmlns="" xmlns:a16="http://schemas.microsoft.com/office/drawing/2014/main" id="{CB02808C-BF2F-5E80-71BF-EAFB5BB43F16}"/>
                </a:ext>
              </a:extLst>
            </p:cNvPr>
            <p:cNvGrpSpPr/>
            <p:nvPr/>
          </p:nvGrpSpPr>
          <p:grpSpPr>
            <a:xfrm>
              <a:off x="1826621" y="2345312"/>
              <a:ext cx="1976284" cy="1681954"/>
              <a:chOff x="2495675" y="2098549"/>
              <a:chExt cx="1976284" cy="1681954"/>
            </a:xfrm>
          </p:grpSpPr>
          <p:sp>
            <p:nvSpPr>
              <p:cNvPr id="21" name="Speech Bubble: Oval 20">
                <a:extLst>
                  <a:ext uri="{FF2B5EF4-FFF2-40B4-BE49-F238E27FC236}">
                    <a16:creationId xmlns="" xmlns:a16="http://schemas.microsoft.com/office/drawing/2014/main" id="{4270962C-215F-BA71-848A-7113F29D8058}"/>
                  </a:ext>
                </a:extLst>
              </p:cNvPr>
              <p:cNvSpPr/>
              <p:nvPr/>
            </p:nvSpPr>
            <p:spPr>
              <a:xfrm rot="10800000">
                <a:off x="2495675" y="2099187"/>
                <a:ext cx="1976284" cy="1681316"/>
              </a:xfrm>
              <a:prstGeom prst="wedgeEllipseCallout">
                <a:avLst>
                  <a:gd name="adj1" fmla="val -1585"/>
                  <a:gd name="adj2" fmla="val 62770"/>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26" name="Picture 25" descr="Icon&#10;&#10;Description automatically generated">
                <a:extLst>
                  <a:ext uri="{FF2B5EF4-FFF2-40B4-BE49-F238E27FC236}">
                    <a16:creationId xmlns="" xmlns:a16="http://schemas.microsoft.com/office/drawing/2014/main" id="{6D3F523D-9CF0-718D-E07E-C190E2A21D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2018" y="2098549"/>
                <a:ext cx="1623600" cy="1623600"/>
              </a:xfrm>
              <a:prstGeom prst="rect">
                <a:avLst/>
              </a:prstGeom>
            </p:spPr>
          </p:pic>
        </p:grpSp>
        <p:grpSp>
          <p:nvGrpSpPr>
            <p:cNvPr id="42" name="Group 41">
              <a:extLst>
                <a:ext uri="{FF2B5EF4-FFF2-40B4-BE49-F238E27FC236}">
                  <a16:creationId xmlns="" xmlns:a16="http://schemas.microsoft.com/office/drawing/2014/main" id="{E7A1E94E-91B7-F1B8-A680-3797C726DEEF}"/>
                </a:ext>
              </a:extLst>
            </p:cNvPr>
            <p:cNvGrpSpPr/>
            <p:nvPr/>
          </p:nvGrpSpPr>
          <p:grpSpPr>
            <a:xfrm>
              <a:off x="3574243" y="3326112"/>
              <a:ext cx="1976284" cy="1681316"/>
              <a:chOff x="4609610" y="2099188"/>
              <a:chExt cx="1976284" cy="1681316"/>
            </a:xfrm>
          </p:grpSpPr>
          <p:sp>
            <p:nvSpPr>
              <p:cNvPr id="23" name="Speech Bubble: Oval 22">
                <a:extLst>
                  <a:ext uri="{FF2B5EF4-FFF2-40B4-BE49-F238E27FC236}">
                    <a16:creationId xmlns="" xmlns:a16="http://schemas.microsoft.com/office/drawing/2014/main" id="{E89D0FCE-DDCB-DFAC-A189-B0C417716240}"/>
                  </a:ext>
                </a:extLst>
              </p:cNvPr>
              <p:cNvSpPr/>
              <p:nvPr/>
            </p:nvSpPr>
            <p:spPr>
              <a:xfrm>
                <a:off x="4609610" y="2099188"/>
                <a:ext cx="1976284" cy="1681316"/>
              </a:xfrm>
              <a:prstGeom prst="wedgeEllipseCallout">
                <a:avLst>
                  <a:gd name="adj1" fmla="val -1586"/>
                  <a:gd name="adj2" fmla="val 59846"/>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29" name="Picture 28" descr="Icon&#10;&#10;Description automatically generated">
                <a:extLst>
                  <a:ext uri="{FF2B5EF4-FFF2-40B4-BE49-F238E27FC236}">
                    <a16:creationId xmlns="" xmlns:a16="http://schemas.microsoft.com/office/drawing/2014/main" id="{3A2AB9D9-F556-2173-DADF-69FB40C738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3302" y="2128045"/>
                <a:ext cx="1623600" cy="1623600"/>
              </a:xfrm>
              <a:prstGeom prst="rect">
                <a:avLst/>
              </a:prstGeom>
            </p:spPr>
          </p:pic>
        </p:grpSp>
        <p:grpSp>
          <p:nvGrpSpPr>
            <p:cNvPr id="43" name="Group 42">
              <a:extLst>
                <a:ext uri="{FF2B5EF4-FFF2-40B4-BE49-F238E27FC236}">
                  <a16:creationId xmlns="" xmlns:a16="http://schemas.microsoft.com/office/drawing/2014/main" id="{007BB4E6-1CE7-6304-C0A6-CFE529C261E1}"/>
                </a:ext>
              </a:extLst>
            </p:cNvPr>
            <p:cNvGrpSpPr/>
            <p:nvPr/>
          </p:nvGrpSpPr>
          <p:grpSpPr>
            <a:xfrm>
              <a:off x="5285055" y="2345951"/>
              <a:ext cx="1976284" cy="1681316"/>
              <a:chOff x="6723545" y="2099188"/>
              <a:chExt cx="1976284" cy="1681316"/>
            </a:xfrm>
          </p:grpSpPr>
          <p:sp>
            <p:nvSpPr>
              <p:cNvPr id="22" name="Speech Bubble: Oval 21">
                <a:extLst>
                  <a:ext uri="{FF2B5EF4-FFF2-40B4-BE49-F238E27FC236}">
                    <a16:creationId xmlns="" xmlns:a16="http://schemas.microsoft.com/office/drawing/2014/main" id="{C7D74D9C-9990-66DE-32EC-553AE1F41BBB}"/>
                  </a:ext>
                </a:extLst>
              </p:cNvPr>
              <p:cNvSpPr/>
              <p:nvPr/>
            </p:nvSpPr>
            <p:spPr>
              <a:xfrm rot="10800000">
                <a:off x="6723545" y="2099188"/>
                <a:ext cx="1976284" cy="1681316"/>
              </a:xfrm>
              <a:prstGeom prst="wedgeEllipseCallout">
                <a:avLst>
                  <a:gd name="adj1" fmla="val -1088"/>
                  <a:gd name="adj2" fmla="val 63354"/>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31" name="Picture 30" descr="Icon&#10;&#10;Description automatically generated">
                <a:extLst>
                  <a:ext uri="{FF2B5EF4-FFF2-40B4-BE49-F238E27FC236}">
                    <a16:creationId xmlns="" xmlns:a16="http://schemas.microsoft.com/office/drawing/2014/main" id="{BC6B5B2E-485C-208F-4DD2-B6F1B3236B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28475" y="2139415"/>
                <a:ext cx="1622062" cy="1622062"/>
              </a:xfrm>
              <a:prstGeom prst="rect">
                <a:avLst/>
              </a:prstGeom>
            </p:spPr>
          </p:pic>
        </p:grpSp>
        <p:grpSp>
          <p:nvGrpSpPr>
            <p:cNvPr id="44" name="Group 43">
              <a:extLst>
                <a:ext uri="{FF2B5EF4-FFF2-40B4-BE49-F238E27FC236}">
                  <a16:creationId xmlns="" xmlns:a16="http://schemas.microsoft.com/office/drawing/2014/main" id="{E6D51C8B-D1C6-DFF8-0D2C-150C98E34D75}"/>
                </a:ext>
              </a:extLst>
            </p:cNvPr>
            <p:cNvGrpSpPr/>
            <p:nvPr/>
          </p:nvGrpSpPr>
          <p:grpSpPr>
            <a:xfrm>
              <a:off x="7049871" y="3326112"/>
              <a:ext cx="1976284" cy="1681316"/>
              <a:chOff x="4362555" y="4336026"/>
              <a:chExt cx="1976284" cy="1681316"/>
            </a:xfrm>
          </p:grpSpPr>
          <p:sp>
            <p:nvSpPr>
              <p:cNvPr id="39" name="Speech Bubble: Oval 38">
                <a:extLst>
                  <a:ext uri="{FF2B5EF4-FFF2-40B4-BE49-F238E27FC236}">
                    <a16:creationId xmlns="" xmlns:a16="http://schemas.microsoft.com/office/drawing/2014/main" id="{D96D1858-1C73-FCD1-7EE6-AB934CCB31BD}"/>
                  </a:ext>
                </a:extLst>
              </p:cNvPr>
              <p:cNvSpPr/>
              <p:nvPr/>
            </p:nvSpPr>
            <p:spPr>
              <a:xfrm>
                <a:off x="4362555" y="4336026"/>
                <a:ext cx="1976284" cy="1681316"/>
              </a:xfrm>
              <a:prstGeom prst="wedgeEllipseCallout">
                <a:avLst>
                  <a:gd name="adj1" fmla="val -2580"/>
                  <a:gd name="adj2" fmla="val 62186"/>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41" name="Picture 40" descr="Icon&#10;&#10;Description automatically generated">
                <a:extLst>
                  <a:ext uri="{FF2B5EF4-FFF2-40B4-BE49-F238E27FC236}">
                    <a16:creationId xmlns="" xmlns:a16="http://schemas.microsoft.com/office/drawing/2014/main" id="{C4023EAE-5040-4E05-A0CE-0FA3A8CBA42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78434" y="4364884"/>
                <a:ext cx="1623600" cy="1623600"/>
              </a:xfrm>
              <a:prstGeom prst="rect">
                <a:avLst/>
              </a:prstGeom>
            </p:spPr>
          </p:pic>
        </p:grpSp>
      </p:grpSp>
      <p:sp>
        <p:nvSpPr>
          <p:cNvPr id="46" name="TextBox 45">
            <a:extLst>
              <a:ext uri="{FF2B5EF4-FFF2-40B4-BE49-F238E27FC236}">
                <a16:creationId xmlns="" xmlns:a16="http://schemas.microsoft.com/office/drawing/2014/main" id="{447DF913-7928-A447-CBEB-5BB6E725052C}"/>
              </a:ext>
            </a:extLst>
          </p:cNvPr>
          <p:cNvSpPr txBox="1"/>
          <p:nvPr/>
        </p:nvSpPr>
        <p:spPr>
          <a:xfrm>
            <a:off x="109328" y="5315194"/>
            <a:ext cx="1976284" cy="784830"/>
          </a:xfrm>
          <a:prstGeom prst="rect">
            <a:avLst/>
          </a:prstGeom>
          <a:noFill/>
        </p:spPr>
        <p:txBody>
          <a:bodyPr wrap="square">
            <a:spAutoFit/>
          </a:bodyPr>
          <a:lstStyle/>
          <a:p>
            <a:pPr algn="ctr"/>
            <a:r>
              <a:rPr lang="en-US" sz="1700" b="1" i="0" u="none" strike="noStrike" baseline="0" dirty="0" err="1">
                <a:solidFill>
                  <a:srgbClr val="C39C29"/>
                </a:solidFill>
              </a:rPr>
              <a:t>Tiền</a:t>
            </a:r>
            <a:r>
              <a:rPr lang="en-US" sz="1700" b="1" i="0" u="none" strike="noStrike" baseline="0" dirty="0">
                <a:solidFill>
                  <a:srgbClr val="C39C29"/>
                </a:solidFill>
              </a:rPr>
              <a:t> </a:t>
            </a:r>
            <a:r>
              <a:rPr lang="en-US" sz="1700" b="1" i="0" u="none" strike="noStrike" baseline="0" dirty="0" err="1">
                <a:solidFill>
                  <a:srgbClr val="C39C29"/>
                </a:solidFill>
              </a:rPr>
              <a:t>sản</a:t>
            </a:r>
            <a:endParaRPr lang="en-US" sz="1700" b="1" i="0" u="none" strike="noStrike" baseline="0" dirty="0">
              <a:solidFill>
                <a:srgbClr val="C39C29"/>
              </a:solidFill>
            </a:endParaRPr>
          </a:p>
          <a:p>
            <a:pPr algn="ctr"/>
            <a:r>
              <a:rPr lang="en-US" sz="1400" b="0" i="0" u="none" strike="noStrike" baseline="0" dirty="0">
                <a:solidFill>
                  <a:srgbClr val="C39C29"/>
                </a:solidFill>
              </a:rPr>
              <a:t>(</a:t>
            </a:r>
            <a:r>
              <a:rPr lang="en-US" sz="1400" b="0" i="0" u="none" strike="noStrike" baseline="0" dirty="0" err="1">
                <a:solidFill>
                  <a:srgbClr val="C39C29"/>
                </a:solidFill>
              </a:rPr>
              <a:t>Trong</a:t>
            </a:r>
            <a:r>
              <a:rPr lang="en-US" sz="1400" b="0" i="0" u="none" strike="noStrike" baseline="0" dirty="0">
                <a:solidFill>
                  <a:srgbClr val="C39C29"/>
                </a:solidFill>
              </a:rPr>
              <a:t> </a:t>
            </a:r>
            <a:r>
              <a:rPr lang="en-US" sz="1400" b="0" i="0" u="none" strike="noStrike" baseline="0" dirty="0" err="1">
                <a:solidFill>
                  <a:srgbClr val="C39C29"/>
                </a:solidFill>
              </a:rPr>
              <a:t>thời</a:t>
            </a:r>
            <a:r>
              <a:rPr lang="en-US" sz="1400" b="0" i="0" u="none" strike="noStrike" baseline="0" dirty="0">
                <a:solidFill>
                  <a:srgbClr val="C39C29"/>
                </a:solidFill>
              </a:rPr>
              <a:t> </a:t>
            </a:r>
            <a:r>
              <a:rPr lang="en-US" sz="1400" b="0" i="0" u="none" strike="noStrike" baseline="0" dirty="0" err="1">
                <a:solidFill>
                  <a:srgbClr val="C39C29"/>
                </a:solidFill>
              </a:rPr>
              <a:t>gian</a:t>
            </a:r>
            <a:r>
              <a:rPr lang="en-US" sz="1400" b="0" i="0" u="none" strike="noStrike" baseline="0" dirty="0">
                <a:solidFill>
                  <a:srgbClr val="C39C29"/>
                </a:solidFill>
              </a:rPr>
              <a:t> </a:t>
            </a:r>
            <a:r>
              <a:rPr lang="en-US" sz="1400" b="0" i="0" u="none" strike="noStrike" baseline="0" dirty="0" err="1">
                <a:solidFill>
                  <a:srgbClr val="C39C29"/>
                </a:solidFill>
              </a:rPr>
              <a:t>mang</a:t>
            </a:r>
            <a:r>
              <a:rPr lang="en-US" sz="1400" b="0" i="0" u="none" strike="noStrike" baseline="0" dirty="0">
                <a:solidFill>
                  <a:srgbClr val="C39C29"/>
                </a:solidFill>
              </a:rPr>
              <a:t> </a:t>
            </a:r>
            <a:r>
              <a:rPr lang="en-US" sz="1400" b="0" i="0" u="none" strike="noStrike" baseline="0" dirty="0" err="1">
                <a:solidFill>
                  <a:srgbClr val="C39C29"/>
                </a:solidFill>
              </a:rPr>
              <a:t>thai</a:t>
            </a:r>
            <a:r>
              <a:rPr lang="en-US" sz="1400" b="0" i="0" u="none" strike="noStrike" baseline="0" dirty="0">
                <a:solidFill>
                  <a:srgbClr val="C39C29"/>
                </a:solidFill>
              </a:rPr>
              <a:t>/ </a:t>
            </a:r>
            <a:r>
              <a:rPr lang="en-US" sz="1400" b="0" i="0" u="none" strike="noStrike" baseline="0" dirty="0" err="1">
                <a:solidFill>
                  <a:srgbClr val="C39C29"/>
                </a:solidFill>
              </a:rPr>
              <a:t>trước</a:t>
            </a:r>
            <a:r>
              <a:rPr lang="en-US" sz="1400" b="0" i="0" u="none" strike="noStrike" baseline="0" dirty="0">
                <a:solidFill>
                  <a:srgbClr val="C39C29"/>
                </a:solidFill>
              </a:rPr>
              <a:t> </a:t>
            </a:r>
            <a:r>
              <a:rPr lang="en-US" sz="1400" b="0" i="0" u="none" strike="noStrike" baseline="0" dirty="0" err="1">
                <a:solidFill>
                  <a:srgbClr val="C39C29"/>
                </a:solidFill>
              </a:rPr>
              <a:t>khi</a:t>
            </a:r>
            <a:r>
              <a:rPr lang="en-US" sz="1400" b="0" i="0" u="none" strike="noStrike" baseline="0" dirty="0">
                <a:solidFill>
                  <a:srgbClr val="C39C29"/>
                </a:solidFill>
              </a:rPr>
              <a:t> </a:t>
            </a:r>
            <a:r>
              <a:rPr lang="en-US" sz="1400" b="0" i="0" u="none" strike="noStrike" baseline="0" dirty="0" err="1">
                <a:solidFill>
                  <a:srgbClr val="C39C29"/>
                </a:solidFill>
              </a:rPr>
              <a:t>sinh</a:t>
            </a:r>
            <a:r>
              <a:rPr lang="en-US" sz="1400" b="0" i="0" u="none" strike="noStrike" baseline="0" dirty="0">
                <a:solidFill>
                  <a:srgbClr val="C39C29"/>
                </a:solidFill>
              </a:rPr>
              <a:t>)</a:t>
            </a:r>
            <a:endParaRPr lang="en-MY" sz="1400" dirty="0"/>
          </a:p>
        </p:txBody>
      </p:sp>
      <p:sp>
        <p:nvSpPr>
          <p:cNvPr id="49" name="TextBox 48">
            <a:extLst>
              <a:ext uri="{FF2B5EF4-FFF2-40B4-BE49-F238E27FC236}">
                <a16:creationId xmlns="" xmlns:a16="http://schemas.microsoft.com/office/drawing/2014/main" id="{3FD8C1AC-C731-43C4-352B-0F0CEC6701D1}"/>
              </a:ext>
            </a:extLst>
          </p:cNvPr>
          <p:cNvSpPr txBox="1"/>
          <p:nvPr/>
        </p:nvSpPr>
        <p:spPr>
          <a:xfrm>
            <a:off x="1592573" y="1845053"/>
            <a:ext cx="2523034" cy="353943"/>
          </a:xfrm>
          <a:prstGeom prst="rect">
            <a:avLst/>
          </a:prstGeom>
          <a:noFill/>
        </p:spPr>
        <p:txBody>
          <a:bodyPr wrap="square">
            <a:spAutoFit/>
          </a:bodyPr>
          <a:lstStyle/>
          <a:p>
            <a:pPr algn="ctr"/>
            <a:r>
              <a:rPr lang="en-MY" sz="1700" b="1" i="0" u="none" strike="noStrike" baseline="0" dirty="0" err="1">
                <a:solidFill>
                  <a:srgbClr val="C39C29"/>
                </a:solidFill>
                <a:latin typeface="Calibri" panose="020F0502020204030204" pitchFamily="34" charset="0"/>
                <a:cs typeface="Calibri" panose="020F0502020204030204" pitchFamily="34" charset="0"/>
              </a:rPr>
              <a:t>Chuyển</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dạ</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và</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sinh</a:t>
            </a:r>
            <a:r>
              <a:rPr lang="en-MY" sz="1700" b="1" i="0" u="none" strike="noStrike" baseline="0" dirty="0">
                <a:solidFill>
                  <a:srgbClr val="C39C29"/>
                </a:solidFill>
                <a:latin typeface="Calibri" panose="020F0502020204030204" pitchFamily="34" charset="0"/>
                <a:cs typeface="Calibri" panose="020F0502020204030204" pitchFamily="34" charset="0"/>
              </a:rPr>
              <a:t> con</a:t>
            </a:r>
            <a:endParaRPr lang="en-MY" sz="1700" dirty="0">
              <a:latin typeface="Calibri" panose="020F0502020204030204" pitchFamily="34" charset="0"/>
              <a:cs typeface="Calibri" panose="020F0502020204030204" pitchFamily="34" charset="0"/>
            </a:endParaRPr>
          </a:p>
        </p:txBody>
      </p:sp>
      <p:sp>
        <p:nvSpPr>
          <p:cNvPr id="51" name="TextBox 50">
            <a:extLst>
              <a:ext uri="{FF2B5EF4-FFF2-40B4-BE49-F238E27FC236}">
                <a16:creationId xmlns="" xmlns:a16="http://schemas.microsoft.com/office/drawing/2014/main" id="{372D6BFC-A87C-8B6A-264E-C793AC014D2C}"/>
              </a:ext>
            </a:extLst>
          </p:cNvPr>
          <p:cNvSpPr txBox="1"/>
          <p:nvPr/>
        </p:nvSpPr>
        <p:spPr>
          <a:xfrm>
            <a:off x="3201419" y="5315194"/>
            <a:ext cx="2741162" cy="615553"/>
          </a:xfrm>
          <a:prstGeom prst="rect">
            <a:avLst/>
          </a:prstGeom>
          <a:noFill/>
        </p:spPr>
        <p:txBody>
          <a:bodyPr wrap="square">
            <a:spAutoFit/>
          </a:bodyPr>
          <a:lstStyle/>
          <a:p>
            <a:pPr algn="ctr"/>
            <a:r>
              <a:rPr lang="en-US" sz="1700" b="1" i="0" u="none" strike="noStrike" baseline="0" dirty="0" err="1">
                <a:solidFill>
                  <a:srgbClr val="C39C29"/>
                </a:solidFill>
              </a:rPr>
              <a:t>Chăm</a:t>
            </a:r>
            <a:r>
              <a:rPr lang="en-US" sz="1700" b="1" i="0" u="none" strike="noStrike" baseline="0" dirty="0">
                <a:solidFill>
                  <a:srgbClr val="C39C29"/>
                </a:solidFill>
              </a:rPr>
              <a:t> </a:t>
            </a:r>
            <a:r>
              <a:rPr lang="en-US" sz="1700" b="1" i="0" u="none" strike="noStrike" baseline="0" dirty="0" err="1">
                <a:solidFill>
                  <a:srgbClr val="C39C29"/>
                </a:solidFill>
              </a:rPr>
              <a:t>sóc</a:t>
            </a:r>
            <a:r>
              <a:rPr lang="en-US" sz="1700" b="1" i="0" u="none" strike="noStrike" baseline="0" dirty="0">
                <a:solidFill>
                  <a:srgbClr val="C39C29"/>
                </a:solidFill>
              </a:rPr>
              <a:t> </a:t>
            </a:r>
            <a:r>
              <a:rPr lang="en-US" sz="1700" b="1" i="0" u="none" strike="noStrike" baseline="0" dirty="0" err="1">
                <a:solidFill>
                  <a:srgbClr val="C39C29"/>
                </a:solidFill>
              </a:rPr>
              <a:t>sau</a:t>
            </a:r>
            <a:r>
              <a:rPr lang="en-US" sz="1700" b="1" i="0" u="none" strike="noStrike" baseline="0" dirty="0">
                <a:solidFill>
                  <a:srgbClr val="C39C29"/>
                </a:solidFill>
              </a:rPr>
              <a:t> </a:t>
            </a:r>
            <a:r>
              <a:rPr lang="en-US" sz="1700" b="1" i="0" u="none" strike="noStrike" baseline="0" dirty="0" err="1">
                <a:solidFill>
                  <a:srgbClr val="C39C29"/>
                </a:solidFill>
              </a:rPr>
              <a:t>sinh</a:t>
            </a:r>
            <a:r>
              <a:rPr lang="en-US" sz="1700" b="1" i="0" u="none" strike="noStrike" baseline="0" dirty="0">
                <a:solidFill>
                  <a:srgbClr val="C39C29"/>
                </a:solidFill>
              </a:rPr>
              <a:t>/ </a:t>
            </a:r>
            <a:r>
              <a:rPr lang="en-US" sz="1700" b="1" i="0" u="none" strike="noStrike" baseline="0" dirty="0" err="1">
                <a:solidFill>
                  <a:srgbClr val="C39C29"/>
                </a:solidFill>
              </a:rPr>
              <a:t>Sáu</a:t>
            </a:r>
            <a:r>
              <a:rPr lang="en-US" sz="1700" b="1" i="0" u="none" strike="noStrike" baseline="0" dirty="0">
                <a:solidFill>
                  <a:srgbClr val="C39C29"/>
                </a:solidFill>
              </a:rPr>
              <a:t> </a:t>
            </a:r>
            <a:r>
              <a:rPr lang="en-US" sz="1700" b="1" i="0" u="none" strike="noStrike" baseline="0" dirty="0" err="1">
                <a:solidFill>
                  <a:srgbClr val="C39C29"/>
                </a:solidFill>
              </a:rPr>
              <a:t>tuần</a:t>
            </a:r>
            <a:r>
              <a:rPr lang="en-US" sz="1700" b="1" i="0" u="none" strike="noStrike" baseline="0" dirty="0">
                <a:solidFill>
                  <a:srgbClr val="C39C29"/>
                </a:solidFill>
              </a:rPr>
              <a:t> </a:t>
            </a:r>
            <a:r>
              <a:rPr lang="en-US" sz="1700" b="1" i="0" u="none" strike="noStrike" baseline="0" dirty="0" err="1">
                <a:solidFill>
                  <a:srgbClr val="C39C29"/>
                </a:solidFill>
              </a:rPr>
              <a:t>đầu</a:t>
            </a:r>
            <a:r>
              <a:rPr lang="en-US" sz="1700" b="1" i="0" u="none" strike="noStrike" baseline="0" dirty="0">
                <a:solidFill>
                  <a:srgbClr val="C39C29"/>
                </a:solidFill>
              </a:rPr>
              <a:t> </a:t>
            </a:r>
            <a:r>
              <a:rPr lang="en-US" sz="1700" b="1" i="0" u="none" strike="noStrike" baseline="0" dirty="0" err="1">
                <a:solidFill>
                  <a:srgbClr val="C39C29"/>
                </a:solidFill>
              </a:rPr>
              <a:t>sau</a:t>
            </a:r>
            <a:r>
              <a:rPr lang="en-US" sz="1700" b="1" i="0" u="none" strike="noStrike" baseline="0" dirty="0">
                <a:solidFill>
                  <a:srgbClr val="C39C29"/>
                </a:solidFill>
              </a:rPr>
              <a:t> </a:t>
            </a:r>
            <a:r>
              <a:rPr lang="en-US" sz="1700" b="1" i="0" u="none" strike="noStrike" baseline="0" dirty="0" err="1">
                <a:solidFill>
                  <a:srgbClr val="C39C29"/>
                </a:solidFill>
              </a:rPr>
              <a:t>sinh</a:t>
            </a:r>
            <a:endParaRPr lang="en-MY" sz="1700" dirty="0"/>
          </a:p>
        </p:txBody>
      </p:sp>
      <p:sp>
        <p:nvSpPr>
          <p:cNvPr id="53" name="TextBox 52">
            <a:extLst>
              <a:ext uri="{FF2B5EF4-FFF2-40B4-BE49-F238E27FC236}">
                <a16:creationId xmlns="" xmlns:a16="http://schemas.microsoft.com/office/drawing/2014/main" id="{A4002A51-CF06-9E6F-DAA1-60E0E0D6C39B}"/>
              </a:ext>
            </a:extLst>
          </p:cNvPr>
          <p:cNvSpPr txBox="1"/>
          <p:nvPr/>
        </p:nvSpPr>
        <p:spPr>
          <a:xfrm>
            <a:off x="5294887" y="1834338"/>
            <a:ext cx="2256540" cy="615553"/>
          </a:xfrm>
          <a:prstGeom prst="rect">
            <a:avLst/>
          </a:prstGeom>
          <a:noFill/>
        </p:spPr>
        <p:txBody>
          <a:bodyPr wrap="square">
            <a:spAutoFit/>
          </a:bodyPr>
          <a:lstStyle/>
          <a:p>
            <a:pPr algn="ctr"/>
            <a:r>
              <a:rPr lang="en-MY" sz="1700" b="1" i="0" u="none" strike="noStrike" baseline="0" dirty="0" err="1">
                <a:solidFill>
                  <a:srgbClr val="C39C29"/>
                </a:solidFill>
              </a:rPr>
              <a:t>Chăm</a:t>
            </a:r>
            <a:r>
              <a:rPr lang="en-MY" sz="1700" b="1" i="0" u="none" strike="noStrike" baseline="0" dirty="0">
                <a:solidFill>
                  <a:srgbClr val="C39C29"/>
                </a:solidFill>
              </a:rPr>
              <a:t> </a:t>
            </a:r>
            <a:r>
              <a:rPr lang="en-MY" sz="1700" b="1" i="0" u="none" strike="noStrike" baseline="0" dirty="0" err="1">
                <a:solidFill>
                  <a:srgbClr val="C39C29"/>
                </a:solidFill>
              </a:rPr>
              <a:t>sóc</a:t>
            </a:r>
            <a:r>
              <a:rPr lang="en-MY" sz="1700" b="1" i="0" u="none" strike="noStrike" baseline="0" dirty="0">
                <a:solidFill>
                  <a:srgbClr val="C39C29"/>
                </a:solidFill>
              </a:rPr>
              <a:t> </a:t>
            </a:r>
            <a:r>
              <a:rPr lang="en-MY" sz="1700" b="1" i="0" u="none" strike="noStrike" baseline="0" dirty="0" err="1">
                <a:solidFill>
                  <a:srgbClr val="C39C29"/>
                </a:solidFill>
              </a:rPr>
              <a:t>duy</a:t>
            </a:r>
            <a:r>
              <a:rPr lang="en-MY" sz="1700" b="1" i="0" u="none" strike="noStrike" baseline="0" dirty="0">
                <a:solidFill>
                  <a:srgbClr val="C39C29"/>
                </a:solidFill>
              </a:rPr>
              <a:t> </a:t>
            </a:r>
            <a:r>
              <a:rPr lang="en-MY" sz="1700" b="1" i="0" u="none" strike="noStrike" baseline="0" dirty="0" err="1">
                <a:solidFill>
                  <a:srgbClr val="C39C29"/>
                </a:solidFill>
              </a:rPr>
              <a:t>trì</a:t>
            </a:r>
            <a:endParaRPr lang="en-MY" sz="1700" b="1" i="0" u="none" strike="noStrike" baseline="0" dirty="0">
              <a:solidFill>
                <a:srgbClr val="C39C29"/>
              </a:solidFill>
            </a:endParaRPr>
          </a:p>
          <a:p>
            <a:pPr algn="ctr"/>
            <a:endParaRPr lang="en-MY" sz="1700" dirty="0"/>
          </a:p>
        </p:txBody>
      </p:sp>
      <p:sp>
        <p:nvSpPr>
          <p:cNvPr id="55" name="TextBox 54">
            <a:extLst>
              <a:ext uri="{FF2B5EF4-FFF2-40B4-BE49-F238E27FC236}">
                <a16:creationId xmlns="" xmlns:a16="http://schemas.microsoft.com/office/drawing/2014/main" id="{126AF1EF-1D4A-527A-531E-8ADEAAF7CFEC}"/>
              </a:ext>
            </a:extLst>
          </p:cNvPr>
          <p:cNvSpPr txBox="1"/>
          <p:nvPr/>
        </p:nvSpPr>
        <p:spPr>
          <a:xfrm>
            <a:off x="6516334" y="5315193"/>
            <a:ext cx="2627666" cy="615553"/>
          </a:xfrm>
          <a:prstGeom prst="rect">
            <a:avLst/>
          </a:prstGeom>
          <a:noFill/>
        </p:spPr>
        <p:txBody>
          <a:bodyPr wrap="square">
            <a:spAutoFit/>
          </a:bodyPr>
          <a:lstStyle/>
          <a:p>
            <a:pPr algn="ctr"/>
            <a:r>
              <a:rPr lang="en-MY" sz="1700" b="1" i="0" u="none" strike="noStrike" baseline="0" dirty="0" err="1">
                <a:solidFill>
                  <a:srgbClr val="C39C29"/>
                </a:solidFill>
                <a:latin typeface="Calibri" panose="020F0502020204030204" pitchFamily="34" charset="0"/>
                <a:cs typeface="Calibri" panose="020F0502020204030204" pitchFamily="34" charset="0"/>
              </a:rPr>
              <a:t>Trường</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hợp</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đặc</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biệt</a:t>
            </a:r>
            <a:r>
              <a:rPr lang="en-MY" sz="1700" b="1" i="0" u="none" strike="noStrike" baseline="0" dirty="0">
                <a:solidFill>
                  <a:srgbClr val="C39C29"/>
                </a:solidFill>
                <a:latin typeface="Calibri" panose="020F0502020204030204" pitchFamily="34" charset="0"/>
                <a:cs typeface="Calibri" panose="020F0502020204030204" pitchFamily="34" charset="0"/>
              </a:rPr>
              <a:t> &amp; </a:t>
            </a:r>
            <a:r>
              <a:rPr lang="en-MY" sz="1700" b="1" i="0" u="none" strike="noStrike" baseline="0" dirty="0" err="1">
                <a:solidFill>
                  <a:srgbClr val="C39C29"/>
                </a:solidFill>
                <a:latin typeface="Calibri" panose="020F0502020204030204" pitchFamily="34" charset="0"/>
                <a:cs typeface="Calibri" panose="020F0502020204030204" pitchFamily="34" charset="0"/>
              </a:rPr>
              <a:t>Trường</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hợp</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khẩn</a:t>
            </a:r>
            <a:r>
              <a:rPr lang="en-MY" sz="1700" b="1" i="0" u="none" strike="noStrike" baseline="0" dirty="0">
                <a:solidFill>
                  <a:srgbClr val="C39C29"/>
                </a:solidFill>
                <a:latin typeface="Calibri" panose="020F0502020204030204" pitchFamily="34" charset="0"/>
                <a:cs typeface="Calibri" panose="020F0502020204030204" pitchFamily="34" charset="0"/>
              </a:rPr>
              <a:t> </a:t>
            </a:r>
            <a:r>
              <a:rPr lang="en-MY" sz="1700" b="1" i="0" u="none" strike="noStrike" baseline="0" dirty="0" err="1">
                <a:solidFill>
                  <a:srgbClr val="C39C29"/>
                </a:solidFill>
                <a:latin typeface="Calibri" panose="020F0502020204030204" pitchFamily="34" charset="0"/>
                <a:cs typeface="Calibri" panose="020F0502020204030204" pitchFamily="34" charset="0"/>
              </a:rPr>
              <a:t>cấp</a:t>
            </a:r>
            <a:endParaRPr lang="en-MY" sz="1700" dirty="0">
              <a:latin typeface="Calibri" panose="020F0502020204030204" pitchFamily="34" charset="0"/>
              <a:cs typeface="Calibri" panose="020F0502020204030204" pitchFamily="34" charset="0"/>
            </a:endParaRPr>
          </a:p>
        </p:txBody>
      </p:sp>
      <p:sp>
        <p:nvSpPr>
          <p:cNvPr id="57" name="TextBox 56">
            <a:extLst>
              <a:ext uri="{FF2B5EF4-FFF2-40B4-BE49-F238E27FC236}">
                <a16:creationId xmlns="" xmlns:a16="http://schemas.microsoft.com/office/drawing/2014/main" id="{365D54BB-7DDB-EB15-C278-CF386B674FAB}"/>
              </a:ext>
            </a:extLst>
          </p:cNvPr>
          <p:cNvSpPr txBox="1"/>
          <p:nvPr/>
        </p:nvSpPr>
        <p:spPr>
          <a:xfrm>
            <a:off x="189857" y="198479"/>
            <a:ext cx="8764285" cy="1138773"/>
          </a:xfrm>
          <a:prstGeom prst="rect">
            <a:avLst/>
          </a:prstGeom>
          <a:ln w="101600" cap="rnd" cmpd="thickThin">
            <a:solidFill>
              <a:schemeClr val="accent1">
                <a:lumMod val="50000"/>
              </a:schemeClr>
            </a:solidFill>
            <a:round/>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700" dirty="0" err="1">
                <a:solidFill>
                  <a:schemeClr val="tx1"/>
                </a:solidFill>
              </a:rPr>
              <a:t>Việc</a:t>
            </a:r>
            <a:r>
              <a:rPr lang="en-US" sz="1700" dirty="0">
                <a:solidFill>
                  <a:schemeClr val="tx1"/>
                </a:solidFill>
              </a:rPr>
              <a:t> </a:t>
            </a:r>
            <a:r>
              <a:rPr lang="en-US" sz="1700" dirty="0" err="1">
                <a:solidFill>
                  <a:schemeClr val="tx1"/>
                </a:solidFill>
              </a:rPr>
              <a:t>h</a:t>
            </a:r>
            <a:r>
              <a:rPr lang="en-US" sz="1700" b="0" i="0" u="none" strike="noStrike" baseline="0" dirty="0" err="1">
                <a:solidFill>
                  <a:schemeClr val="tx1"/>
                </a:solidFill>
              </a:rPr>
              <a:t>ỗ</a:t>
            </a:r>
            <a:r>
              <a:rPr lang="en-US" sz="1700" b="0" i="0" u="none" strike="noStrike" baseline="0" dirty="0">
                <a:solidFill>
                  <a:schemeClr val="tx1"/>
                </a:solidFill>
              </a:rPr>
              <a:t> </a:t>
            </a:r>
            <a:r>
              <a:rPr lang="en-US" sz="1700" b="0" i="0" u="none" strike="noStrike" baseline="0" dirty="0" err="1">
                <a:solidFill>
                  <a:schemeClr val="tx1"/>
                </a:solidFill>
              </a:rPr>
              <a:t>trợ</a:t>
            </a:r>
            <a:r>
              <a:rPr lang="en-US" sz="1700" b="0" i="0" u="none" strike="noStrike" baseline="0" dirty="0">
                <a:solidFill>
                  <a:schemeClr val="tx1"/>
                </a:solidFill>
              </a:rPr>
              <a:t> </a:t>
            </a:r>
            <a:r>
              <a:rPr lang="en-US" sz="1700" dirty="0" err="1">
                <a:solidFill>
                  <a:schemeClr val="tx1"/>
                </a:solidFill>
              </a:rPr>
              <a:t>n</a:t>
            </a:r>
            <a:r>
              <a:rPr lang="en-US" sz="1700" b="0" i="0" u="none" strike="noStrike" baseline="0" dirty="0" err="1">
                <a:solidFill>
                  <a:schemeClr val="tx1"/>
                </a:solidFill>
              </a:rPr>
              <a:t>uôi</a:t>
            </a:r>
            <a:r>
              <a:rPr lang="en-US" sz="1700" b="0" i="0" u="none" strike="noStrike" baseline="0" dirty="0">
                <a:solidFill>
                  <a:schemeClr val="tx1"/>
                </a:solidFill>
              </a:rPr>
              <a:t> con </a:t>
            </a:r>
            <a:r>
              <a:rPr lang="en-US" sz="1700" b="0" i="0" u="none" strike="noStrike" baseline="0" dirty="0" err="1">
                <a:solidFill>
                  <a:schemeClr val="tx1"/>
                </a:solidFill>
              </a:rPr>
              <a:t>bằng</a:t>
            </a:r>
            <a:r>
              <a:rPr lang="en-US" sz="1700" b="0" i="0" u="none" strike="noStrike" baseline="0" dirty="0">
                <a:solidFill>
                  <a:schemeClr val="tx1"/>
                </a:solidFill>
              </a:rPr>
              <a:t> </a:t>
            </a:r>
            <a:r>
              <a:rPr lang="en-US" sz="1700" b="0" i="0" u="none" strike="noStrike" baseline="0" dirty="0" err="1">
                <a:solidFill>
                  <a:schemeClr val="tx1"/>
                </a:solidFill>
              </a:rPr>
              <a:t>sữa</a:t>
            </a:r>
            <a:r>
              <a:rPr lang="en-US" sz="1700" b="0" i="0" u="none" strike="noStrike" baseline="0" dirty="0">
                <a:solidFill>
                  <a:schemeClr val="tx1"/>
                </a:solidFill>
              </a:rPr>
              <a:t> </a:t>
            </a:r>
            <a:r>
              <a:rPr lang="en-US" sz="1700" b="0" i="0" u="none" strike="noStrike" baseline="0" dirty="0" err="1">
                <a:solidFill>
                  <a:schemeClr val="tx1"/>
                </a:solidFill>
              </a:rPr>
              <a:t>mẹ</a:t>
            </a:r>
            <a:r>
              <a:rPr lang="en-US" sz="1700" b="0" i="0" u="none" strike="noStrike" baseline="0" dirty="0">
                <a:solidFill>
                  <a:schemeClr val="tx1"/>
                </a:solidFill>
              </a:rPr>
              <a:t> </a:t>
            </a:r>
            <a:r>
              <a:rPr lang="en-US" sz="1700" b="0" i="0" u="none" strike="noStrike" baseline="0" dirty="0" err="1">
                <a:solidFill>
                  <a:schemeClr val="tx1"/>
                </a:solidFill>
              </a:rPr>
              <a:t>cần</a:t>
            </a:r>
            <a:r>
              <a:rPr lang="en-US" sz="1700" b="0" i="0" u="none" strike="noStrike" baseline="0" dirty="0">
                <a:solidFill>
                  <a:schemeClr val="tx1"/>
                </a:solidFill>
              </a:rPr>
              <a:t> </a:t>
            </a:r>
            <a:r>
              <a:rPr lang="en-US" sz="1700" b="0" i="0" u="none" strike="noStrike" baseline="0" dirty="0" err="1">
                <a:solidFill>
                  <a:schemeClr val="tx1"/>
                </a:solidFill>
              </a:rPr>
              <a:t>sự</a:t>
            </a:r>
            <a:r>
              <a:rPr lang="en-US" sz="1700" b="0" i="0" u="none" strike="noStrike" baseline="0" dirty="0">
                <a:solidFill>
                  <a:schemeClr val="tx1"/>
                </a:solidFill>
              </a:rPr>
              <a:t> </a:t>
            </a:r>
            <a:r>
              <a:rPr lang="en-US" sz="1700" b="0" i="0" u="none" strike="noStrike" baseline="0" dirty="0" err="1">
                <a:solidFill>
                  <a:schemeClr val="tx1"/>
                </a:solidFill>
              </a:rPr>
              <a:t>chung</a:t>
            </a:r>
            <a:r>
              <a:rPr lang="en-US" sz="1700" b="0" i="0" u="none" strike="noStrike" baseline="0" dirty="0">
                <a:solidFill>
                  <a:schemeClr val="tx1"/>
                </a:solidFill>
              </a:rPr>
              <a:t> </a:t>
            </a:r>
            <a:r>
              <a:rPr lang="en-US" sz="1700" b="0" i="0" u="none" strike="noStrike" baseline="0" dirty="0" err="1">
                <a:solidFill>
                  <a:schemeClr val="tx1"/>
                </a:solidFill>
              </a:rPr>
              <a:t>tay</a:t>
            </a:r>
            <a:r>
              <a:rPr lang="en-US" sz="1700" b="0" i="0" u="none" strike="noStrike" baseline="0" dirty="0">
                <a:solidFill>
                  <a:schemeClr val="tx1"/>
                </a:solidFill>
              </a:rPr>
              <a:t> </a:t>
            </a:r>
            <a:r>
              <a:rPr lang="en-US" sz="1700" b="0" i="0" u="none" strike="noStrike" baseline="0" dirty="0" err="1">
                <a:solidFill>
                  <a:schemeClr val="tx1"/>
                </a:solidFill>
              </a:rPr>
              <a:t>từ</a:t>
            </a:r>
            <a:r>
              <a:rPr lang="en-US" sz="1700" b="0" i="0" u="none" strike="noStrike" baseline="0" dirty="0">
                <a:solidFill>
                  <a:schemeClr val="tx1"/>
                </a:solidFill>
              </a:rPr>
              <a:t> </a:t>
            </a:r>
            <a:r>
              <a:rPr lang="en-US" sz="1700" b="0" i="0" u="none" strike="noStrike" baseline="0" dirty="0" err="1">
                <a:solidFill>
                  <a:schemeClr val="tx1"/>
                </a:solidFill>
              </a:rPr>
              <a:t>nhiều</a:t>
            </a:r>
            <a:r>
              <a:rPr lang="en-US" sz="1700" b="0" i="0" u="none" strike="noStrike" baseline="0" dirty="0">
                <a:solidFill>
                  <a:schemeClr val="tx1"/>
                </a:solidFill>
              </a:rPr>
              <a:t> </a:t>
            </a:r>
            <a:r>
              <a:rPr lang="en-US" sz="1700" dirty="0" err="1">
                <a:solidFill>
                  <a:schemeClr val="tx1"/>
                </a:solidFill>
              </a:rPr>
              <a:t>bên</a:t>
            </a:r>
            <a:r>
              <a:rPr lang="en-US" sz="1700" dirty="0">
                <a:solidFill>
                  <a:schemeClr val="tx1"/>
                </a:solidFill>
              </a:rPr>
              <a:t> </a:t>
            </a:r>
            <a:r>
              <a:rPr lang="en-US" sz="1700" dirty="0" err="1">
                <a:solidFill>
                  <a:schemeClr val="tx1"/>
                </a:solidFill>
              </a:rPr>
              <a:t>liên</a:t>
            </a:r>
            <a:r>
              <a:rPr lang="en-US" sz="1700" dirty="0">
                <a:solidFill>
                  <a:schemeClr val="tx1"/>
                </a:solidFill>
              </a:rPr>
              <a:t> </a:t>
            </a:r>
            <a:r>
              <a:rPr lang="en-US" sz="1700" dirty="0" err="1">
                <a:solidFill>
                  <a:schemeClr val="tx1"/>
                </a:solidFill>
              </a:rPr>
              <a:t>quan</a:t>
            </a:r>
            <a:r>
              <a:rPr lang="en-US" sz="1700" b="0" i="0" u="none" strike="noStrike" baseline="0" dirty="0">
                <a:solidFill>
                  <a:schemeClr val="tx1"/>
                </a:solidFill>
              </a:rPr>
              <a:t> </a:t>
            </a:r>
            <a:r>
              <a:rPr lang="en-US" sz="1700" b="0" i="0" u="none" strike="noStrike" baseline="0" dirty="0" err="1">
                <a:solidFill>
                  <a:schemeClr val="tx1"/>
                </a:solidFill>
              </a:rPr>
              <a:t>với</a:t>
            </a:r>
            <a:r>
              <a:rPr lang="en-US" sz="1700" b="0" i="0" u="none" strike="noStrike" baseline="0" dirty="0">
                <a:solidFill>
                  <a:schemeClr val="tx1"/>
                </a:solidFill>
              </a:rPr>
              <a:t> </a:t>
            </a:r>
            <a:r>
              <a:rPr lang="en-US" sz="1700" b="0" i="0" u="none" strike="noStrike" baseline="0" dirty="0" err="1">
                <a:solidFill>
                  <a:schemeClr val="tx1"/>
                </a:solidFill>
              </a:rPr>
              <a:t>nhiều</a:t>
            </a:r>
            <a:r>
              <a:rPr lang="en-US" sz="1700" b="0" i="0" u="none" strike="noStrike" baseline="0" dirty="0">
                <a:solidFill>
                  <a:schemeClr val="tx1"/>
                </a:solidFill>
              </a:rPr>
              <a:t> </a:t>
            </a:r>
            <a:r>
              <a:rPr lang="en-US" sz="1700" b="0" i="0" u="none" strike="noStrike" baseline="0" dirty="0" err="1">
                <a:solidFill>
                  <a:schemeClr val="tx1"/>
                </a:solidFill>
              </a:rPr>
              <a:t>cấp</a:t>
            </a:r>
            <a:r>
              <a:rPr lang="en-US" sz="1700" b="0" i="0" u="none" strike="noStrike" baseline="0" dirty="0">
                <a:solidFill>
                  <a:schemeClr val="tx1"/>
                </a:solidFill>
              </a:rPr>
              <a:t> </a:t>
            </a:r>
            <a:r>
              <a:rPr lang="en-US" sz="1700" b="0" i="0" u="none" strike="noStrike" baseline="0" dirty="0" err="1">
                <a:solidFill>
                  <a:schemeClr val="tx1"/>
                </a:solidFill>
              </a:rPr>
              <a:t>độ</a:t>
            </a:r>
            <a:r>
              <a:rPr lang="en-US" sz="1700" b="0" i="0" u="none" strike="noStrike" baseline="0" dirty="0">
                <a:solidFill>
                  <a:schemeClr val="tx1"/>
                </a:solidFill>
              </a:rPr>
              <a:t> </a:t>
            </a:r>
            <a:r>
              <a:rPr lang="en-US" sz="1700" b="0" i="0" u="none" strike="noStrike" baseline="0" dirty="0" err="1">
                <a:solidFill>
                  <a:schemeClr val="tx1"/>
                </a:solidFill>
              </a:rPr>
              <a:t>khác</a:t>
            </a:r>
            <a:r>
              <a:rPr lang="en-US" sz="1700" b="0" i="0" u="none" strike="noStrike" baseline="0" dirty="0">
                <a:solidFill>
                  <a:schemeClr val="tx1"/>
                </a:solidFill>
              </a:rPr>
              <a:t> </a:t>
            </a:r>
            <a:r>
              <a:rPr lang="en-US" sz="1700" b="0" i="0" u="none" strike="noStrike" baseline="0" dirty="0" err="1">
                <a:solidFill>
                  <a:schemeClr val="tx1"/>
                </a:solidFill>
              </a:rPr>
              <a:t>nhau</a:t>
            </a:r>
            <a:r>
              <a:rPr lang="en-US" sz="1700" dirty="0">
                <a:solidFill>
                  <a:schemeClr val="tx1"/>
                </a:solidFill>
              </a:rPr>
              <a:t>. </a:t>
            </a:r>
            <a:r>
              <a:rPr lang="en-US" sz="1700" dirty="0" err="1">
                <a:solidFill>
                  <a:schemeClr val="tx1"/>
                </a:solidFill>
              </a:rPr>
              <a:t>Bà</a:t>
            </a:r>
            <a:r>
              <a:rPr lang="en-US" sz="1700" dirty="0">
                <a:solidFill>
                  <a:schemeClr val="tx1"/>
                </a:solidFill>
              </a:rPr>
              <a:t> </a:t>
            </a:r>
            <a:r>
              <a:rPr lang="en-US" sz="1700" dirty="0" err="1">
                <a:solidFill>
                  <a:schemeClr val="tx1"/>
                </a:solidFill>
              </a:rPr>
              <a:t>mẹ</a:t>
            </a:r>
            <a:r>
              <a:rPr lang="en-US" sz="1700" dirty="0">
                <a:solidFill>
                  <a:schemeClr val="tx1"/>
                </a:solidFill>
              </a:rPr>
              <a:t> </a:t>
            </a:r>
            <a:r>
              <a:rPr lang="en-US" sz="1700" dirty="0" err="1">
                <a:solidFill>
                  <a:schemeClr val="tx1"/>
                </a:solidFill>
              </a:rPr>
              <a:t>cần</a:t>
            </a:r>
            <a:r>
              <a:rPr lang="en-US" sz="1700" dirty="0">
                <a:solidFill>
                  <a:schemeClr val="tx1"/>
                </a:solidFill>
              </a:rPr>
              <a:t> </a:t>
            </a:r>
            <a:r>
              <a:rPr lang="en-US" sz="1700" dirty="0" err="1">
                <a:solidFill>
                  <a:schemeClr val="tx1"/>
                </a:solidFill>
              </a:rPr>
              <a:t>sự</a:t>
            </a:r>
            <a:r>
              <a:rPr lang="en-US" sz="1700" dirty="0">
                <a:solidFill>
                  <a:schemeClr val="tx1"/>
                </a:solidFill>
              </a:rPr>
              <a:t> </a:t>
            </a:r>
            <a:r>
              <a:rPr lang="en-US" sz="1700" dirty="0" err="1">
                <a:solidFill>
                  <a:schemeClr val="tx1"/>
                </a:solidFill>
              </a:rPr>
              <a:t>hỗ</a:t>
            </a:r>
            <a:r>
              <a:rPr lang="en-US" sz="1700" dirty="0">
                <a:solidFill>
                  <a:schemeClr val="tx1"/>
                </a:solidFill>
              </a:rPr>
              <a:t> </a:t>
            </a:r>
            <a:r>
              <a:rPr lang="en-US" sz="1700" dirty="0" err="1">
                <a:solidFill>
                  <a:schemeClr val="tx1"/>
                </a:solidFill>
              </a:rPr>
              <a:t>trợ</a:t>
            </a:r>
            <a:r>
              <a:rPr lang="en-US" sz="1700" dirty="0">
                <a:solidFill>
                  <a:schemeClr val="tx1"/>
                </a:solidFill>
              </a:rPr>
              <a:t> </a:t>
            </a:r>
            <a:r>
              <a:rPr lang="en-US" sz="1700" dirty="0" err="1">
                <a:solidFill>
                  <a:schemeClr val="tx1"/>
                </a:solidFill>
              </a:rPr>
              <a:t>từ</a:t>
            </a:r>
            <a:r>
              <a:rPr lang="en-US" sz="1700" dirty="0">
                <a:solidFill>
                  <a:schemeClr val="tx1"/>
                </a:solidFill>
              </a:rPr>
              <a:t> </a:t>
            </a:r>
            <a:r>
              <a:rPr lang="en-US" sz="1700" dirty="0" err="1">
                <a:solidFill>
                  <a:schemeClr val="tx1"/>
                </a:solidFill>
              </a:rPr>
              <a:t>các</a:t>
            </a:r>
            <a:r>
              <a:rPr lang="en-US" sz="1700" dirty="0">
                <a:solidFill>
                  <a:schemeClr val="tx1"/>
                </a:solidFill>
              </a:rPr>
              <a:t> </a:t>
            </a:r>
            <a:r>
              <a:rPr lang="en-US" sz="1700" dirty="0" err="1">
                <a:solidFill>
                  <a:schemeClr val="tx1"/>
                </a:solidFill>
              </a:rPr>
              <a:t>dịch</a:t>
            </a:r>
            <a:r>
              <a:rPr lang="en-US" sz="1700" dirty="0">
                <a:solidFill>
                  <a:schemeClr val="tx1"/>
                </a:solidFill>
              </a:rPr>
              <a:t> </a:t>
            </a:r>
            <a:r>
              <a:rPr lang="en-US" sz="1700" dirty="0" err="1">
                <a:solidFill>
                  <a:schemeClr val="tx1"/>
                </a:solidFill>
              </a:rPr>
              <a:t>vụ</a:t>
            </a:r>
            <a:r>
              <a:rPr lang="en-US" sz="1700" dirty="0">
                <a:solidFill>
                  <a:schemeClr val="tx1"/>
                </a:solidFill>
              </a:rPr>
              <a:t> y </a:t>
            </a:r>
            <a:r>
              <a:rPr lang="en-US" sz="1700" dirty="0" err="1">
                <a:solidFill>
                  <a:schemeClr val="tx1"/>
                </a:solidFill>
              </a:rPr>
              <a:t>tế</a:t>
            </a:r>
            <a:r>
              <a:rPr lang="en-US" sz="1700" dirty="0">
                <a:solidFill>
                  <a:schemeClr val="tx1"/>
                </a:solidFill>
              </a:rPr>
              <a:t>, </a:t>
            </a:r>
            <a:r>
              <a:rPr lang="en-US" sz="1700" dirty="0" err="1">
                <a:solidFill>
                  <a:schemeClr val="tx1"/>
                </a:solidFill>
              </a:rPr>
              <a:t>nơi</a:t>
            </a:r>
            <a:r>
              <a:rPr lang="en-US" sz="1700" dirty="0">
                <a:solidFill>
                  <a:schemeClr val="tx1"/>
                </a:solidFill>
              </a:rPr>
              <a:t> </a:t>
            </a:r>
            <a:r>
              <a:rPr lang="en-US" sz="1700" dirty="0" err="1">
                <a:solidFill>
                  <a:schemeClr val="tx1"/>
                </a:solidFill>
              </a:rPr>
              <a:t>làm</a:t>
            </a:r>
            <a:r>
              <a:rPr lang="en-US" sz="1700" dirty="0">
                <a:solidFill>
                  <a:schemeClr val="tx1"/>
                </a:solidFill>
              </a:rPr>
              <a:t> </a:t>
            </a:r>
            <a:r>
              <a:rPr lang="en-US" sz="1700" dirty="0" err="1">
                <a:solidFill>
                  <a:schemeClr val="tx1"/>
                </a:solidFill>
              </a:rPr>
              <a:t>việc</a:t>
            </a:r>
            <a:r>
              <a:rPr lang="en-US" sz="1700" dirty="0">
                <a:solidFill>
                  <a:schemeClr val="tx1"/>
                </a:solidFill>
              </a:rPr>
              <a:t> </a:t>
            </a:r>
            <a:r>
              <a:rPr lang="en-US" sz="1700" dirty="0" err="1">
                <a:solidFill>
                  <a:schemeClr val="tx1"/>
                </a:solidFill>
              </a:rPr>
              <a:t>và</a:t>
            </a:r>
            <a:r>
              <a:rPr lang="en-US" sz="1700" dirty="0">
                <a:solidFill>
                  <a:schemeClr val="tx1"/>
                </a:solidFill>
              </a:rPr>
              <a:t> </a:t>
            </a:r>
            <a:r>
              <a:rPr lang="en-US" sz="1700" dirty="0" err="1">
                <a:solidFill>
                  <a:schemeClr val="tx1"/>
                </a:solidFill>
              </a:rPr>
              <a:t>cộng</a:t>
            </a:r>
            <a:r>
              <a:rPr lang="en-US" sz="1700" dirty="0">
                <a:solidFill>
                  <a:schemeClr val="tx1"/>
                </a:solidFill>
              </a:rPr>
              <a:t> </a:t>
            </a:r>
            <a:r>
              <a:rPr lang="en-US" sz="1700" dirty="0" err="1">
                <a:solidFill>
                  <a:schemeClr val="tx1"/>
                </a:solidFill>
              </a:rPr>
              <a:t>đồng</a:t>
            </a:r>
            <a:r>
              <a:rPr lang="en-US" sz="1700" dirty="0">
                <a:solidFill>
                  <a:schemeClr val="tx1"/>
                </a:solidFill>
              </a:rPr>
              <a:t> </a:t>
            </a:r>
            <a:r>
              <a:rPr lang="en-US" sz="1700" dirty="0" err="1">
                <a:solidFill>
                  <a:schemeClr val="tx1"/>
                </a:solidFill>
              </a:rPr>
              <a:t>trong</a:t>
            </a:r>
            <a:r>
              <a:rPr lang="en-US" sz="1700" dirty="0">
                <a:solidFill>
                  <a:schemeClr val="tx1"/>
                </a:solidFill>
              </a:rPr>
              <a:t> </a:t>
            </a:r>
            <a:r>
              <a:rPr lang="en-US" sz="1700" dirty="0" err="1">
                <a:solidFill>
                  <a:schemeClr val="tx1"/>
                </a:solidFill>
              </a:rPr>
              <a:t>từng</a:t>
            </a:r>
            <a:r>
              <a:rPr lang="en-US" sz="1700" dirty="0">
                <a:solidFill>
                  <a:schemeClr val="tx1"/>
                </a:solidFill>
              </a:rPr>
              <a:t> </a:t>
            </a:r>
            <a:r>
              <a:rPr lang="en-US" sz="1700" dirty="0" err="1">
                <a:solidFill>
                  <a:schemeClr val="tx1"/>
                </a:solidFill>
              </a:rPr>
              <a:t>giai</a:t>
            </a:r>
            <a:r>
              <a:rPr lang="en-US" sz="1700" dirty="0">
                <a:solidFill>
                  <a:schemeClr val="tx1"/>
                </a:solidFill>
              </a:rPr>
              <a:t> </a:t>
            </a:r>
            <a:r>
              <a:rPr lang="en-US" sz="1700" dirty="0" err="1">
                <a:solidFill>
                  <a:schemeClr val="tx1"/>
                </a:solidFill>
              </a:rPr>
              <a:t>đoạn</a:t>
            </a:r>
            <a:r>
              <a:rPr lang="en-US" sz="1700" dirty="0">
                <a:solidFill>
                  <a:schemeClr val="tx1"/>
                </a:solidFill>
              </a:rPr>
              <a:t> </a:t>
            </a:r>
            <a:r>
              <a:rPr lang="en-US" sz="1700" dirty="0" err="1">
                <a:solidFill>
                  <a:schemeClr val="tx1"/>
                </a:solidFill>
              </a:rPr>
              <a:t>để</a:t>
            </a:r>
            <a:r>
              <a:rPr lang="en-US" sz="1700" dirty="0">
                <a:solidFill>
                  <a:schemeClr val="tx1"/>
                </a:solidFill>
              </a:rPr>
              <a:t> </a:t>
            </a:r>
            <a:r>
              <a:rPr lang="en-US" sz="1700" dirty="0" err="1">
                <a:solidFill>
                  <a:schemeClr val="tx1"/>
                </a:solidFill>
              </a:rPr>
              <a:t>có</a:t>
            </a:r>
            <a:r>
              <a:rPr lang="en-US" sz="1700" dirty="0">
                <a:solidFill>
                  <a:schemeClr val="tx1"/>
                </a:solidFill>
              </a:rPr>
              <a:t> </a:t>
            </a:r>
            <a:r>
              <a:rPr lang="en-US" sz="1700" dirty="0" err="1">
                <a:solidFill>
                  <a:schemeClr val="tx1"/>
                </a:solidFill>
              </a:rPr>
              <a:t>thể</a:t>
            </a:r>
            <a:r>
              <a:rPr lang="en-US" sz="1700" dirty="0">
                <a:solidFill>
                  <a:schemeClr val="tx1"/>
                </a:solidFill>
              </a:rPr>
              <a:t> </a:t>
            </a:r>
            <a:r>
              <a:rPr lang="en-US" sz="1700" dirty="0" err="1">
                <a:solidFill>
                  <a:schemeClr val="tx1"/>
                </a:solidFill>
              </a:rPr>
              <a:t>nuôi</a:t>
            </a:r>
            <a:r>
              <a:rPr lang="en-US" sz="1700" dirty="0">
                <a:solidFill>
                  <a:schemeClr val="tx1"/>
                </a:solidFill>
              </a:rPr>
              <a:t> con </a:t>
            </a:r>
            <a:r>
              <a:rPr lang="en-US" sz="1700" dirty="0" err="1">
                <a:solidFill>
                  <a:schemeClr val="tx1"/>
                </a:solidFill>
              </a:rPr>
              <a:t>bằng</a:t>
            </a:r>
            <a:r>
              <a:rPr lang="en-US" sz="1700" dirty="0">
                <a:solidFill>
                  <a:schemeClr val="tx1"/>
                </a:solidFill>
              </a:rPr>
              <a:t> </a:t>
            </a:r>
            <a:r>
              <a:rPr lang="en-US" sz="1700" dirty="0" err="1">
                <a:solidFill>
                  <a:schemeClr val="tx1"/>
                </a:solidFill>
              </a:rPr>
              <a:t>sữa</a:t>
            </a:r>
            <a:r>
              <a:rPr lang="en-US" sz="1700" dirty="0">
                <a:solidFill>
                  <a:schemeClr val="tx1"/>
                </a:solidFill>
              </a:rPr>
              <a:t> </a:t>
            </a:r>
            <a:r>
              <a:rPr lang="en-US" sz="1700" dirty="0" err="1">
                <a:solidFill>
                  <a:schemeClr val="tx1"/>
                </a:solidFill>
              </a:rPr>
              <a:t>mẹ</a:t>
            </a:r>
            <a:r>
              <a:rPr lang="en-US" sz="1700" dirty="0">
                <a:solidFill>
                  <a:schemeClr val="tx1"/>
                </a:solidFill>
              </a:rPr>
              <a:t> </a:t>
            </a:r>
            <a:r>
              <a:rPr lang="en-US" sz="1700" dirty="0" err="1">
                <a:solidFill>
                  <a:schemeClr val="tx1"/>
                </a:solidFill>
              </a:rPr>
              <a:t>một</a:t>
            </a:r>
            <a:r>
              <a:rPr lang="en-US" sz="1700" dirty="0">
                <a:solidFill>
                  <a:schemeClr val="tx1"/>
                </a:solidFill>
              </a:rPr>
              <a:t> </a:t>
            </a:r>
            <a:r>
              <a:rPr lang="en-US" sz="1700" dirty="0" err="1">
                <a:solidFill>
                  <a:schemeClr val="tx1"/>
                </a:solidFill>
              </a:rPr>
              <a:t>cách</a:t>
            </a:r>
            <a:r>
              <a:rPr lang="en-US" sz="1700" dirty="0">
                <a:solidFill>
                  <a:schemeClr val="tx1"/>
                </a:solidFill>
              </a:rPr>
              <a:t> </a:t>
            </a:r>
            <a:r>
              <a:rPr lang="en-US" sz="1700" dirty="0" err="1">
                <a:solidFill>
                  <a:schemeClr val="tx1"/>
                </a:solidFill>
              </a:rPr>
              <a:t>tối</a:t>
            </a:r>
            <a:r>
              <a:rPr lang="en-US" sz="1700" dirty="0">
                <a:solidFill>
                  <a:schemeClr val="tx1"/>
                </a:solidFill>
              </a:rPr>
              <a:t> </a:t>
            </a:r>
            <a:r>
              <a:rPr lang="en-US" sz="1700" dirty="0" err="1">
                <a:solidFill>
                  <a:schemeClr val="tx1"/>
                </a:solidFill>
              </a:rPr>
              <a:t>ưu</a:t>
            </a:r>
            <a:r>
              <a:rPr lang="en-US" sz="1700" dirty="0">
                <a:solidFill>
                  <a:schemeClr val="tx1"/>
                </a:solidFill>
              </a:rPr>
              <a:t> </a:t>
            </a:r>
            <a:r>
              <a:rPr lang="en-US" sz="1700" dirty="0" err="1">
                <a:solidFill>
                  <a:schemeClr val="tx1"/>
                </a:solidFill>
              </a:rPr>
              <a:t>nhất</a:t>
            </a:r>
            <a:r>
              <a:rPr lang="en-US" sz="1700" dirty="0">
                <a:solidFill>
                  <a:schemeClr val="tx1"/>
                </a:solidFill>
              </a:rPr>
              <a:t>. </a:t>
            </a:r>
            <a:r>
              <a:rPr lang="en-US" sz="1700" dirty="0" err="1">
                <a:solidFill>
                  <a:schemeClr val="tx1"/>
                </a:solidFill>
              </a:rPr>
              <a:t>Đây</a:t>
            </a:r>
            <a:r>
              <a:rPr lang="en-US" sz="1700" dirty="0">
                <a:solidFill>
                  <a:schemeClr val="tx1"/>
                </a:solidFill>
              </a:rPr>
              <a:t> </a:t>
            </a:r>
            <a:r>
              <a:rPr lang="en-US" sz="1700" dirty="0" err="1">
                <a:solidFill>
                  <a:schemeClr val="tx1"/>
                </a:solidFill>
              </a:rPr>
              <a:t>được</a:t>
            </a:r>
            <a:r>
              <a:rPr lang="en-US" sz="1700" dirty="0">
                <a:solidFill>
                  <a:schemeClr val="tx1"/>
                </a:solidFill>
              </a:rPr>
              <a:t> </a:t>
            </a:r>
            <a:r>
              <a:rPr lang="en-US" sz="1700" dirty="0" err="1">
                <a:solidFill>
                  <a:schemeClr val="tx1"/>
                </a:solidFill>
              </a:rPr>
              <a:t>gọi</a:t>
            </a:r>
            <a:r>
              <a:rPr lang="en-US" sz="1700" dirty="0">
                <a:solidFill>
                  <a:schemeClr val="tx1"/>
                </a:solidFill>
              </a:rPr>
              <a:t> </a:t>
            </a:r>
            <a:r>
              <a:rPr lang="en-US" sz="1700" dirty="0" err="1">
                <a:solidFill>
                  <a:schemeClr val="tx1"/>
                </a:solidFill>
              </a:rPr>
              <a:t>là</a:t>
            </a:r>
            <a:r>
              <a:rPr lang="en-US" sz="1700" dirty="0">
                <a:solidFill>
                  <a:schemeClr val="tx1"/>
                </a:solidFill>
              </a:rPr>
              <a:t> </a:t>
            </a:r>
            <a:r>
              <a:rPr lang="en-US" sz="1700" dirty="0" err="1">
                <a:solidFill>
                  <a:schemeClr val="tx1"/>
                </a:solidFill>
              </a:rPr>
              <a:t>Chuỗi</a:t>
            </a:r>
            <a:r>
              <a:rPr lang="en-US" sz="1700" dirty="0">
                <a:solidFill>
                  <a:schemeClr val="tx1"/>
                </a:solidFill>
              </a:rPr>
              <a:t> </a:t>
            </a:r>
            <a:r>
              <a:rPr lang="en-US" sz="1700" dirty="0" err="1">
                <a:solidFill>
                  <a:schemeClr val="tx1"/>
                </a:solidFill>
              </a:rPr>
              <a:t>hỗ</a:t>
            </a:r>
            <a:r>
              <a:rPr lang="en-US" sz="1700" dirty="0">
                <a:solidFill>
                  <a:schemeClr val="tx1"/>
                </a:solidFill>
              </a:rPr>
              <a:t> </a:t>
            </a:r>
            <a:r>
              <a:rPr lang="en-US" sz="1700" dirty="0" err="1">
                <a:solidFill>
                  <a:schemeClr val="tx1"/>
                </a:solidFill>
              </a:rPr>
              <a:t>trợ</a:t>
            </a:r>
            <a:r>
              <a:rPr lang="en-US" sz="1700" dirty="0">
                <a:solidFill>
                  <a:schemeClr val="tx1"/>
                </a:solidFill>
              </a:rPr>
              <a:t> </a:t>
            </a:r>
            <a:r>
              <a:rPr lang="en-US" sz="1700" dirty="0" err="1">
                <a:solidFill>
                  <a:schemeClr val="tx1"/>
                </a:solidFill>
              </a:rPr>
              <a:t>nuôi</a:t>
            </a:r>
            <a:r>
              <a:rPr lang="en-US" sz="1700" dirty="0">
                <a:solidFill>
                  <a:schemeClr val="tx1"/>
                </a:solidFill>
              </a:rPr>
              <a:t> con </a:t>
            </a:r>
            <a:r>
              <a:rPr lang="en-US" sz="1700" dirty="0" err="1">
                <a:solidFill>
                  <a:schemeClr val="tx1"/>
                </a:solidFill>
              </a:rPr>
              <a:t>bằng</a:t>
            </a:r>
            <a:r>
              <a:rPr lang="en-US" sz="1700" dirty="0">
                <a:solidFill>
                  <a:schemeClr val="tx1"/>
                </a:solidFill>
              </a:rPr>
              <a:t> </a:t>
            </a:r>
            <a:r>
              <a:rPr lang="en-US" sz="1700" dirty="0" err="1">
                <a:solidFill>
                  <a:schemeClr val="tx1"/>
                </a:solidFill>
              </a:rPr>
              <a:t>sữa</a:t>
            </a:r>
            <a:r>
              <a:rPr lang="en-US" sz="1700" dirty="0">
                <a:solidFill>
                  <a:schemeClr val="tx1"/>
                </a:solidFill>
              </a:rPr>
              <a:t> </a:t>
            </a:r>
            <a:r>
              <a:rPr lang="en-US" sz="1700" dirty="0" err="1">
                <a:solidFill>
                  <a:schemeClr val="tx1"/>
                </a:solidFill>
              </a:rPr>
              <a:t>mẹ</a:t>
            </a:r>
            <a:r>
              <a:rPr lang="en-US" sz="1700" dirty="0">
                <a:solidFill>
                  <a:schemeClr val="tx1"/>
                </a:solidFill>
              </a:rPr>
              <a:t>. </a:t>
            </a:r>
            <a:endParaRPr lang="en-MY" sz="1700" dirty="0">
              <a:solidFill>
                <a:schemeClr val="tx1"/>
              </a:solidFill>
            </a:endParaRPr>
          </a:p>
        </p:txBody>
      </p:sp>
      <p:sp>
        <p:nvSpPr>
          <p:cNvPr id="28" name="Rectangle 27">
            <a:extLst>
              <a:ext uri="{FF2B5EF4-FFF2-40B4-BE49-F238E27FC236}">
                <a16:creationId xmlns="" xmlns:a16="http://schemas.microsoft.com/office/drawing/2014/main" id="{BA34AF5D-AFC5-3F96-28C3-567D1DBC83EB}"/>
              </a:ext>
            </a:extLst>
          </p:cNvPr>
          <p:cNvSpPr/>
          <p:nvPr/>
        </p:nvSpPr>
        <p:spPr>
          <a:xfrm>
            <a:off x="-1" y="65278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pic>
        <p:nvPicPr>
          <p:cNvPr id="32" name="Picture 31" descr="A picture containing logo&#10;&#10;Description automatically generated">
            <a:extLst>
              <a:ext uri="{FF2B5EF4-FFF2-40B4-BE49-F238E27FC236}">
                <a16:creationId xmlns="" xmlns:a16="http://schemas.microsoft.com/office/drawing/2014/main" id="{456A5A7C-C37E-1678-3F29-749ACD9F6B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33" name="Picture 32" descr="Logo&#10;&#10;Description automatically generated">
            <a:extLst>
              <a:ext uri="{FF2B5EF4-FFF2-40B4-BE49-F238E27FC236}">
                <a16:creationId xmlns="" xmlns:a16="http://schemas.microsoft.com/office/drawing/2014/main" id="{540D3345-B0F5-DC90-100B-0EC209F2EE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Tree>
    <p:extLst>
      <p:ext uri="{BB962C8B-B14F-4D97-AF65-F5344CB8AC3E}">
        <p14:creationId xmlns:p14="http://schemas.microsoft.com/office/powerpoint/2010/main" val="3227794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BC3145A-D3B0-CC58-05F6-CC89250962CF}"/>
              </a:ext>
            </a:extLst>
          </p:cNvPr>
          <p:cNvSpPr/>
          <p:nvPr/>
        </p:nvSpPr>
        <p:spPr>
          <a:xfrm>
            <a:off x="135935" y="117652"/>
            <a:ext cx="4367239" cy="2942303"/>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9" name="Rectangle 8">
            <a:extLst>
              <a:ext uri="{FF2B5EF4-FFF2-40B4-BE49-F238E27FC236}">
                <a16:creationId xmlns="" xmlns:a16="http://schemas.microsoft.com/office/drawing/2014/main" id="{A6ACD764-7EF1-0878-8813-5DC537569BBD}"/>
              </a:ext>
            </a:extLst>
          </p:cNvPr>
          <p:cNvSpPr/>
          <p:nvPr/>
        </p:nvSpPr>
        <p:spPr>
          <a:xfrm>
            <a:off x="4650658" y="117652"/>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 xmlns:a16="http://schemas.microsoft.com/office/drawing/2014/main" id="{85D512BF-B7D9-B1FD-98FB-57CCB4F8C388}"/>
              </a:ext>
            </a:extLst>
          </p:cNvPr>
          <p:cNvSpPr/>
          <p:nvPr/>
        </p:nvSpPr>
        <p:spPr>
          <a:xfrm>
            <a:off x="135935" y="3193025"/>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 xmlns:a16="http://schemas.microsoft.com/office/drawing/2014/main" id="{4044010C-639C-1020-51DD-A61B0D281D8D}"/>
              </a:ext>
            </a:extLst>
          </p:cNvPr>
          <p:cNvSpPr/>
          <p:nvPr/>
        </p:nvSpPr>
        <p:spPr>
          <a:xfrm>
            <a:off x="4650658" y="3193025"/>
            <a:ext cx="4367239" cy="2985789"/>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2" name="Rectangle 1">
            <a:extLst>
              <a:ext uri="{FF2B5EF4-FFF2-40B4-BE49-F238E27FC236}">
                <a16:creationId xmlns="" xmlns:a16="http://schemas.microsoft.com/office/drawing/2014/main" id="{DA59D9E7-DFEF-9C07-8993-CD7D1C16F9CE}"/>
              </a:ext>
            </a:extLst>
          </p:cNvPr>
          <p:cNvSpPr/>
          <p:nvPr/>
        </p:nvSpPr>
        <p:spPr>
          <a:xfrm>
            <a:off x="3175819" y="2635045"/>
            <a:ext cx="2792361" cy="832427"/>
          </a:xfrm>
          <a:prstGeom prst="rect">
            <a:avLst/>
          </a:prstGeom>
          <a:solidFill>
            <a:schemeClr val="accent1">
              <a:lumMod val="50000"/>
            </a:schemeClr>
          </a:solidFill>
          <a:ln w="381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2" name="TextBox 11">
            <a:extLst>
              <a:ext uri="{FF2B5EF4-FFF2-40B4-BE49-F238E27FC236}">
                <a16:creationId xmlns="" xmlns:a16="http://schemas.microsoft.com/office/drawing/2014/main" id="{6FEF62C2-5A4A-1546-CFC1-5D82FE4D2936}"/>
              </a:ext>
            </a:extLst>
          </p:cNvPr>
          <p:cNvSpPr txBox="1"/>
          <p:nvPr/>
        </p:nvSpPr>
        <p:spPr>
          <a:xfrm>
            <a:off x="3197707" y="2581821"/>
            <a:ext cx="2792361" cy="923330"/>
          </a:xfrm>
          <a:prstGeom prst="rect">
            <a:avLst/>
          </a:prstGeom>
          <a:noFill/>
        </p:spPr>
        <p:txBody>
          <a:bodyPr wrap="square">
            <a:spAutoFit/>
          </a:bodyPr>
          <a:lstStyle/>
          <a:p>
            <a:pPr algn="ctr"/>
            <a:r>
              <a:rPr lang="en-US" sz="2400" b="1" i="0" u="none" strike="noStrike" baseline="0" dirty="0" err="1">
                <a:solidFill>
                  <a:schemeClr val="bg1"/>
                </a:solidFill>
              </a:rPr>
              <a:t>Tiền</a:t>
            </a:r>
            <a:r>
              <a:rPr lang="en-US" sz="2400" b="1" i="0" u="none" strike="noStrike" baseline="0" dirty="0">
                <a:solidFill>
                  <a:schemeClr val="bg1"/>
                </a:solidFill>
              </a:rPr>
              <a:t> </a:t>
            </a:r>
            <a:r>
              <a:rPr lang="en-US" sz="2400" b="1" i="0" u="none" strike="noStrike" baseline="0" dirty="0" err="1">
                <a:solidFill>
                  <a:schemeClr val="bg1"/>
                </a:solidFill>
              </a:rPr>
              <a:t>sản</a:t>
            </a:r>
            <a:endParaRPr lang="en-US" sz="2400" b="1" i="0" u="none" strike="noStrike" baseline="0" dirty="0">
              <a:solidFill>
                <a:schemeClr val="bg1"/>
              </a:solidFill>
            </a:endParaRPr>
          </a:p>
          <a:p>
            <a:pPr algn="ctr"/>
            <a:r>
              <a:rPr lang="en-US" sz="1500" b="0" i="0" u="none" strike="noStrike" baseline="0" dirty="0">
                <a:solidFill>
                  <a:schemeClr val="bg1"/>
                </a:solidFill>
              </a:rPr>
              <a:t>(</a:t>
            </a:r>
            <a:r>
              <a:rPr lang="en-US" sz="1500" b="0" i="0" u="none" strike="noStrike" baseline="0" dirty="0" err="1">
                <a:solidFill>
                  <a:schemeClr val="bg1"/>
                </a:solidFill>
              </a:rPr>
              <a:t>Trong</a:t>
            </a:r>
            <a:r>
              <a:rPr lang="en-US" sz="1500" b="0" i="0" u="none" strike="noStrike" baseline="0" dirty="0">
                <a:solidFill>
                  <a:schemeClr val="bg1"/>
                </a:solidFill>
              </a:rPr>
              <a:t> </a:t>
            </a:r>
            <a:r>
              <a:rPr lang="en-US" sz="1500" b="0" i="0" u="none" strike="noStrike" baseline="0" dirty="0" err="1">
                <a:solidFill>
                  <a:schemeClr val="bg1"/>
                </a:solidFill>
              </a:rPr>
              <a:t>thời</a:t>
            </a:r>
            <a:r>
              <a:rPr lang="en-US" sz="1500" b="0" i="0" u="none" strike="noStrike" baseline="0" dirty="0">
                <a:solidFill>
                  <a:schemeClr val="bg1"/>
                </a:solidFill>
              </a:rPr>
              <a:t> </a:t>
            </a:r>
            <a:r>
              <a:rPr lang="en-US" sz="1500" b="0" i="0" u="none" strike="noStrike" baseline="0" dirty="0" err="1">
                <a:solidFill>
                  <a:schemeClr val="bg1"/>
                </a:solidFill>
              </a:rPr>
              <a:t>gian</a:t>
            </a:r>
            <a:r>
              <a:rPr lang="en-US" sz="1500" b="0" i="0" u="none" strike="noStrike" baseline="0" dirty="0">
                <a:solidFill>
                  <a:schemeClr val="bg1"/>
                </a:solidFill>
              </a:rPr>
              <a:t> </a:t>
            </a:r>
            <a:r>
              <a:rPr lang="en-US" sz="1500" b="0" i="0" u="none" strike="noStrike" baseline="0" dirty="0" err="1">
                <a:solidFill>
                  <a:schemeClr val="bg1"/>
                </a:solidFill>
              </a:rPr>
              <a:t>mang</a:t>
            </a:r>
            <a:r>
              <a:rPr lang="en-US" sz="1500" b="0" i="0" u="none" strike="noStrike" baseline="0" dirty="0">
                <a:solidFill>
                  <a:schemeClr val="bg1"/>
                </a:solidFill>
              </a:rPr>
              <a:t> </a:t>
            </a:r>
            <a:r>
              <a:rPr lang="en-US" sz="1500" b="0" i="0" u="none" strike="noStrike" baseline="0" dirty="0" err="1">
                <a:solidFill>
                  <a:schemeClr val="bg1"/>
                </a:solidFill>
              </a:rPr>
              <a:t>thai</a:t>
            </a:r>
            <a:r>
              <a:rPr lang="en-US" sz="1500" b="0" i="0" u="none" strike="noStrike" baseline="0" dirty="0">
                <a:solidFill>
                  <a:schemeClr val="bg1"/>
                </a:solidFill>
              </a:rPr>
              <a:t>/</a:t>
            </a:r>
            <a:r>
              <a:rPr lang="en-US" sz="1500" b="0" i="0" u="none" strike="noStrike" baseline="0" dirty="0" err="1">
                <a:solidFill>
                  <a:schemeClr val="bg1"/>
                </a:solidFill>
              </a:rPr>
              <a:t>Trước</a:t>
            </a:r>
            <a:r>
              <a:rPr lang="en-US" sz="1500" b="0" i="0" u="none" strike="noStrike" baseline="0" dirty="0">
                <a:solidFill>
                  <a:schemeClr val="bg1"/>
                </a:solidFill>
              </a:rPr>
              <a:t> </a:t>
            </a:r>
            <a:r>
              <a:rPr lang="en-US" sz="1500" b="0" i="0" u="none" strike="noStrike" baseline="0" dirty="0" err="1">
                <a:solidFill>
                  <a:schemeClr val="bg1"/>
                </a:solidFill>
              </a:rPr>
              <a:t>khi</a:t>
            </a:r>
            <a:r>
              <a:rPr lang="en-US" sz="1500" b="0" i="0" u="none" strike="noStrike" baseline="0" dirty="0">
                <a:solidFill>
                  <a:schemeClr val="bg1"/>
                </a:solidFill>
              </a:rPr>
              <a:t> </a:t>
            </a:r>
            <a:r>
              <a:rPr lang="en-US" sz="1500" b="0" i="0" u="none" strike="noStrike" baseline="0" dirty="0" err="1">
                <a:solidFill>
                  <a:schemeClr val="bg1"/>
                </a:solidFill>
              </a:rPr>
              <a:t>sinh</a:t>
            </a:r>
            <a:r>
              <a:rPr lang="en-US" sz="1500" dirty="0">
                <a:solidFill>
                  <a:schemeClr val="bg1"/>
                </a:solidFill>
              </a:rPr>
              <a:t>)</a:t>
            </a:r>
            <a:endParaRPr lang="en-MY" sz="1500" dirty="0"/>
          </a:p>
        </p:txBody>
      </p:sp>
      <p:sp>
        <p:nvSpPr>
          <p:cNvPr id="13" name="TextBox 12">
            <a:extLst>
              <a:ext uri="{FF2B5EF4-FFF2-40B4-BE49-F238E27FC236}">
                <a16:creationId xmlns="" xmlns:a16="http://schemas.microsoft.com/office/drawing/2014/main" id="{375F6A60-E8A6-0197-0859-EAA50E0D1C47}"/>
              </a:ext>
            </a:extLst>
          </p:cNvPr>
          <p:cNvSpPr txBox="1"/>
          <p:nvPr/>
        </p:nvSpPr>
        <p:spPr>
          <a:xfrm>
            <a:off x="4747096" y="3799497"/>
            <a:ext cx="4134461" cy="338554"/>
          </a:xfrm>
          <a:prstGeom prst="rect">
            <a:avLst/>
          </a:prstGeom>
          <a:noFill/>
        </p:spPr>
        <p:txBody>
          <a:bodyPr wrap="square">
            <a:spAutoFit/>
          </a:bodyPr>
          <a:lstStyle/>
          <a:p>
            <a:r>
              <a:rPr lang="en-US" sz="1600" b="1" i="0" u="none" strike="noStrike" baseline="0" dirty="0" err="1">
                <a:solidFill>
                  <a:srgbClr val="77FF33"/>
                </a:solidFill>
                <a:latin typeface="Calibri" panose="020F0502020204030204" pitchFamily="34" charset="0"/>
                <a:cs typeface="Calibri" panose="020F0502020204030204" pitchFamily="34" charset="0"/>
              </a:rPr>
              <a:t>Cách</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cải</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thiện</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hỗ</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trợ</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trước</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khi</a:t>
            </a:r>
            <a:r>
              <a:rPr lang="en-US" sz="1600" b="1" i="0" u="none" strike="noStrike" baseline="0" dirty="0">
                <a:solidFill>
                  <a:srgbClr val="77FF33"/>
                </a:solidFill>
                <a:latin typeface="Calibri" panose="020F0502020204030204" pitchFamily="34" charset="0"/>
                <a:cs typeface="Calibri" panose="020F0502020204030204" pitchFamily="34" charset="0"/>
              </a:rPr>
              <a:t> </a:t>
            </a:r>
            <a:r>
              <a:rPr lang="en-US" sz="1600" b="1" i="0" u="none" strike="noStrike" baseline="0" dirty="0" err="1">
                <a:solidFill>
                  <a:srgbClr val="77FF33"/>
                </a:solidFill>
                <a:latin typeface="Calibri" panose="020F0502020204030204" pitchFamily="34" charset="0"/>
                <a:cs typeface="Calibri" panose="020F0502020204030204" pitchFamily="34" charset="0"/>
              </a:rPr>
              <a:t>sinh</a:t>
            </a:r>
            <a:r>
              <a:rPr lang="en-US" sz="1600" b="1" i="0" u="none" strike="noStrike" baseline="0" dirty="0">
                <a:solidFill>
                  <a:srgbClr val="77FF33"/>
                </a:solidFill>
                <a:latin typeface="Calibri" panose="020F0502020204030204" pitchFamily="34" charset="0"/>
                <a:cs typeface="Calibri" panose="020F0502020204030204" pitchFamily="34" charset="0"/>
              </a:rPr>
              <a:t>:</a:t>
            </a:r>
            <a:endParaRPr lang="en-MY" sz="1600" dirty="0">
              <a:latin typeface="Calibri" panose="020F0502020204030204" pitchFamily="34" charset="0"/>
              <a:cs typeface="Calibri" panose="020F0502020204030204" pitchFamily="34" charset="0"/>
            </a:endParaRPr>
          </a:p>
        </p:txBody>
      </p:sp>
      <p:sp>
        <p:nvSpPr>
          <p:cNvPr id="14" name="TextBox 13">
            <a:extLst>
              <a:ext uri="{FF2B5EF4-FFF2-40B4-BE49-F238E27FC236}">
                <a16:creationId xmlns="" xmlns:a16="http://schemas.microsoft.com/office/drawing/2014/main" id="{8524D537-BD9D-3547-FFC2-979E9E308E98}"/>
              </a:ext>
            </a:extLst>
          </p:cNvPr>
          <p:cNvSpPr txBox="1"/>
          <p:nvPr/>
        </p:nvSpPr>
        <p:spPr>
          <a:xfrm>
            <a:off x="4747096" y="4061039"/>
            <a:ext cx="4202345" cy="1815882"/>
          </a:xfrm>
          <a:prstGeom prst="rect">
            <a:avLst/>
          </a:prstGeom>
          <a:noFill/>
        </p:spPr>
        <p:txBody>
          <a:bodyPr wrap="square">
            <a:spAutoFit/>
          </a:bodyPr>
          <a:lstStyle/>
          <a:p>
            <a:pPr marL="285750" indent="-285750" algn="l">
              <a:buFont typeface="Arial" panose="020B0604020202020204" pitchFamily="34" charset="0"/>
              <a:buChar char="•"/>
            </a:pPr>
            <a:r>
              <a:rPr lang="vi-VN" sz="1600" b="0" i="0" u="none" strike="noStrike" baseline="0" dirty="0">
                <a:solidFill>
                  <a:schemeClr val="bg1"/>
                </a:solidFill>
                <a:latin typeface="Calibri" panose="020F0502020204030204" pitchFamily="34" charset="0"/>
                <a:cs typeface="Calibri" panose="020F0502020204030204" pitchFamily="34" charset="0"/>
              </a:rPr>
              <a:t>Nâng cao nhận thức về tầm quan trọng của việc chuẩn bị cho </a:t>
            </a:r>
            <a:r>
              <a:rPr lang="en-US" sz="1600" b="0" i="0" u="none" strike="noStrike" baseline="0" dirty="0">
                <a:solidFill>
                  <a:schemeClr val="bg1"/>
                </a:solidFill>
                <a:latin typeface="Calibri" panose="020F0502020204030204" pitchFamily="34" charset="0"/>
                <a:cs typeface="Calibri" panose="020F0502020204030204" pitchFamily="34" charset="0"/>
              </a:rPr>
              <a:t>n</a:t>
            </a:r>
            <a:r>
              <a:rPr lang="vi-VN" sz="1600" b="0" i="0" u="none" strike="noStrike" baseline="0" dirty="0" err="1">
                <a:solidFill>
                  <a:schemeClr val="bg1"/>
                </a:solidFill>
                <a:latin typeface="Calibri" panose="020F0502020204030204" pitchFamily="34" charset="0"/>
                <a:cs typeface="Calibri" panose="020F0502020204030204" pitchFamily="34" charset="0"/>
              </a:rPr>
              <a:t>uôi</a:t>
            </a:r>
            <a:r>
              <a:rPr lang="vi-VN" sz="1600" b="0" i="0" u="none" strike="noStrike" baseline="0" dirty="0">
                <a:solidFill>
                  <a:schemeClr val="bg1"/>
                </a:solidFill>
                <a:latin typeface="Calibri" panose="020F0502020204030204" pitchFamily="34" charset="0"/>
                <a:cs typeface="Calibri" panose="020F0502020204030204" pitchFamily="34" charset="0"/>
              </a:rPr>
              <a:t> con bằng sữa mẹ</a:t>
            </a:r>
            <a:endParaRPr lang="en-MY" sz="1600" b="0" i="0" u="none" strike="noStrike" baseline="0" dirty="0">
              <a:solidFill>
                <a:schemeClr val="bg1"/>
              </a:solidFill>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en-US" sz="1600" b="0" i="0" u="none" strike="noStrike" baseline="0" dirty="0" err="1">
                <a:solidFill>
                  <a:schemeClr val="bg1"/>
                </a:solidFill>
                <a:latin typeface="Calibri" panose="020F0502020204030204" pitchFamily="34" charset="0"/>
                <a:cs typeface="Calibri" panose="020F0502020204030204" pitchFamily="34" charset="0"/>
              </a:rPr>
              <a:t>Tích</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hợp</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việc</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tư</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vấn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nuôi</a:t>
            </a:r>
            <a:r>
              <a:rPr lang="en-US" sz="1600" b="0" i="0" u="none" strike="noStrike" baseline="0" dirty="0">
                <a:solidFill>
                  <a:schemeClr val="bg1"/>
                </a:solidFill>
                <a:latin typeface="Calibri" panose="020F0502020204030204" pitchFamily="34" charset="0"/>
                <a:cs typeface="Calibri" panose="020F0502020204030204" pitchFamily="34" charset="0"/>
              </a:rPr>
              <a:t> con </a:t>
            </a:r>
            <a:r>
              <a:rPr lang="en-US" sz="1600" b="0" i="0" u="none" strike="noStrike" baseline="0" dirty="0" err="1">
                <a:solidFill>
                  <a:schemeClr val="bg1"/>
                </a:solidFill>
                <a:latin typeface="Calibri" panose="020F0502020204030204" pitchFamily="34" charset="0"/>
                <a:cs typeface="Calibri" panose="020F0502020204030204" pitchFamily="34" charset="0"/>
              </a:rPr>
              <a:t>bằng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sữa</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mẹ</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trong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mỗi</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lần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khám</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thai</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sử</a:t>
            </a:r>
            <a:r>
              <a:rPr lang="en-US" sz="1600" b="0" i="0" u="none" strike="noStrike" baseline="0" dirty="0">
                <a:solidFill>
                  <a:schemeClr val="bg1"/>
                </a:solidFill>
                <a:latin typeface="Calibri" panose="020F0502020204030204" pitchFamily="34" charset="0"/>
                <a:cs typeface="Calibri" panose="020F0502020204030204" pitchFamily="34" charset="0"/>
              </a:rPr>
              <a:t> dung </a:t>
            </a:r>
            <a:r>
              <a:rPr lang="en-US" sz="1600" b="0" i="0" u="none" strike="noStrike" baseline="0" dirty="0" err="1">
                <a:solidFill>
                  <a:schemeClr val="bg1"/>
                </a:solidFill>
                <a:latin typeface="Calibri" panose="020F0502020204030204" pitchFamily="34" charset="0"/>
                <a:cs typeface="Calibri" panose="020F0502020204030204" pitchFamily="34" charset="0"/>
              </a:rPr>
              <a:t>công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nghệ</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sẵn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có</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và</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những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thông</a:t>
            </a:r>
            <a:r>
              <a:rPr lang="en-US" sz="1600" b="0" i="0" u="none" strike="noStrike" baseline="0" dirty="0">
                <a:solidFill>
                  <a:schemeClr val="bg1"/>
                </a:solidFill>
                <a:latin typeface="Calibri" panose="020F0502020204030204" pitchFamily="34" charset="0"/>
                <a:cs typeface="Calibri" panose="020F0502020204030204" pitchFamily="34" charset="0"/>
              </a:rPr>
              <a:t> tin qua </a:t>
            </a:r>
            <a:r>
              <a:rPr lang="en-US" sz="1600" b="0" i="0" u="none" strike="noStrike" baseline="0" dirty="0" err="1">
                <a:solidFill>
                  <a:schemeClr val="bg1"/>
                </a:solidFill>
                <a:latin typeface="Calibri" panose="020F0502020204030204" pitchFamily="34" charset="0"/>
                <a:cs typeface="Calibri" panose="020F0502020204030204" pitchFamily="34" charset="0"/>
              </a:rPr>
              <a:t>thiết</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bị</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hỗ</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trợ</a:t>
            </a:r>
            <a:endParaRPr lang="en-US" sz="1600" b="0" i="0" u="none" strike="noStrike" baseline="0" dirty="0">
              <a:solidFill>
                <a:schemeClr val="bg1"/>
              </a:solidFill>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vi-VN" sz="1600" b="0" i="0" u="none" strike="noStrike" baseline="0" dirty="0">
                <a:solidFill>
                  <a:schemeClr val="bg1"/>
                </a:solidFill>
                <a:latin typeface="Calibri" panose="020F0502020204030204" pitchFamily="34" charset="0"/>
                <a:cs typeface="Calibri" panose="020F0502020204030204" pitchFamily="34" charset="0"/>
              </a:rPr>
              <a:t>Đào tạo tất cả </a:t>
            </a:r>
            <a:r>
              <a:rPr lang="en-US" sz="1600" b="0" i="0" u="none" strike="noStrike" baseline="0" dirty="0" err="1">
                <a:solidFill>
                  <a:schemeClr val="bg1"/>
                </a:solidFill>
                <a:latin typeface="Calibri" panose="020F0502020204030204" pitchFamily="34" charset="0"/>
                <a:cs typeface="Calibri" panose="020F0502020204030204" pitchFamily="34" charset="0"/>
              </a:rPr>
              <a:t>cán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bộ</a:t>
            </a:r>
            <a:r>
              <a:rPr lang="en-US" sz="1600" b="0" i="0" u="none" strike="noStrike" baseline="0" dirty="0">
                <a:solidFill>
                  <a:schemeClr val="bg1"/>
                </a:solidFill>
                <a:latin typeface="Calibri" panose="020F0502020204030204" pitchFamily="34" charset="0"/>
                <a:cs typeface="Calibri" panose="020F0502020204030204" pitchFamily="34" charset="0"/>
              </a:rPr>
              <a:t> y </a:t>
            </a:r>
            <a:r>
              <a:rPr lang="en-US" sz="1600" b="0" i="0" u="none" strike="noStrike" baseline="0" dirty="0" err="1">
                <a:solidFill>
                  <a:schemeClr val="bg1"/>
                </a:solidFill>
                <a:latin typeface="Calibri" panose="020F0502020204030204" pitchFamily="34" charset="0"/>
                <a:cs typeface="Calibri" panose="020F0502020204030204" pitchFamily="34" charset="0"/>
              </a:rPr>
              <a:t>tế</a:t>
            </a:r>
            <a:r>
              <a:rPr lang="en-US" sz="1600" b="0" i="0" u="none" strike="noStrike" baseline="0" dirty="0">
                <a:solidFill>
                  <a:schemeClr val="bg1"/>
                </a:solidFill>
                <a:latin typeface="Calibri" panose="020F0502020204030204" pitchFamily="34" charset="0"/>
                <a:cs typeface="Calibri" panose="020F0502020204030204" pitchFamily="34" charset="0"/>
              </a:rPr>
              <a:t> </a:t>
            </a:r>
            <a:endParaRPr lang="en-MY" sz="1600" b="0" i="0" u="none" strike="noStrike" baseline="0" dirty="0">
              <a:solidFill>
                <a:schemeClr val="bg1"/>
              </a:solidFill>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en-US" sz="1600" b="0" i="0" u="none" strike="noStrike" baseline="0" dirty="0" err="1">
                <a:solidFill>
                  <a:schemeClr val="bg1"/>
                </a:solidFill>
                <a:latin typeface="Calibri" panose="020F0502020204030204" pitchFamily="34" charset="0"/>
                <a:cs typeface="Calibri" panose="020F0502020204030204" pitchFamily="34" charset="0"/>
              </a:rPr>
              <a:t>Giới</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thiệu</a:t>
            </a:r>
            <a:r>
              <a:rPr lang="en-US" sz="1600" b="0" i="0" u="none" strike="noStrike" baseline="0" dirty="0">
                <a:solidFill>
                  <a:schemeClr val="bg1"/>
                </a:solidFill>
                <a:latin typeface="Calibri" panose="020F0502020204030204" pitchFamily="34" charset="0"/>
                <a:cs typeface="Calibri" panose="020F0502020204030204" pitchFamily="34" charset="0"/>
              </a:rPr>
              <a:t> cha </a:t>
            </a:r>
            <a:r>
              <a:rPr lang="en-US" sz="1600" b="0" i="0" u="none" strike="noStrike" baseline="0" dirty="0" err="1">
                <a:solidFill>
                  <a:schemeClr val="bg1"/>
                </a:solidFill>
                <a:latin typeface="Calibri" panose="020F0502020204030204" pitchFamily="34" charset="0"/>
                <a:cs typeface="Calibri" panose="020F0502020204030204" pitchFamily="34" charset="0"/>
              </a:rPr>
              <a:t>mẹ</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với</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mạng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lưới</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cộng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đồng</a:t>
            </a:r>
            <a:endParaRPr lang="en-MY" sz="1600" dirty="0">
              <a:solidFill>
                <a:schemeClr val="bg1"/>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 xmlns:a16="http://schemas.microsoft.com/office/drawing/2014/main" id="{5826D07E-CC2F-5B33-CBBA-9BDA90B24F5E}"/>
              </a:ext>
            </a:extLst>
          </p:cNvPr>
          <p:cNvSpPr txBox="1"/>
          <p:nvPr/>
        </p:nvSpPr>
        <p:spPr>
          <a:xfrm>
            <a:off x="135935" y="172423"/>
            <a:ext cx="4367239" cy="1361911"/>
          </a:xfrm>
          <a:prstGeom prst="rect">
            <a:avLst/>
          </a:prstGeom>
          <a:noFill/>
        </p:spPr>
        <p:txBody>
          <a:bodyPr wrap="square">
            <a:spAutoFit/>
          </a:bodyPr>
          <a:lstStyle/>
          <a:p>
            <a:r>
              <a:rPr lang="en-US" sz="1600" b="0" i="0" u="none" strike="noStrike" baseline="0" dirty="0">
                <a:solidFill>
                  <a:schemeClr val="bg1"/>
                </a:solidFill>
                <a:latin typeface="Calibri" panose="020F0502020204030204" pitchFamily="34" charset="0"/>
                <a:cs typeface="Calibri" panose="020F0502020204030204" pitchFamily="34" charset="0"/>
              </a:rPr>
              <a:t>Cha </a:t>
            </a:r>
            <a:r>
              <a:rPr lang="en-US" sz="1600" b="0" i="0" u="none" strike="noStrike" baseline="0" dirty="0" err="1">
                <a:solidFill>
                  <a:schemeClr val="bg1"/>
                </a:solidFill>
                <a:latin typeface="Calibri" panose="020F0502020204030204" pitchFamily="34" charset="0"/>
                <a:cs typeface="Calibri" panose="020F0502020204030204" pitchFamily="34" charset="0"/>
              </a:rPr>
              <a:t>mẹ</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cần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chuẩn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bị</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cho</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việc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nuôi</a:t>
            </a:r>
            <a:r>
              <a:rPr lang="en-US" sz="1600" dirty="0">
                <a:solidFill>
                  <a:schemeClr val="bg1"/>
                </a:solidFill>
                <a:latin typeface="Calibri" panose="020F0502020204030204" pitchFamily="34" charset="0"/>
                <a:cs typeface="Calibri" panose="020F0502020204030204" pitchFamily="34" charset="0"/>
              </a:rPr>
              <a:t> con </a:t>
            </a:r>
            <a:r>
              <a:rPr lang="en-US" sz="1600" dirty="0" err="1">
                <a:solidFill>
                  <a:schemeClr val="bg1"/>
                </a:solidFill>
                <a:latin typeface="Calibri" panose="020F0502020204030204" pitchFamily="34" charset="0"/>
                <a:cs typeface="Calibri" panose="020F0502020204030204" pitchFamily="34" charset="0"/>
              </a:rPr>
              <a:t>bằng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sữa</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mẹ</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đây</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là</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điều</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quan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trọng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trong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thời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kỳ</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mang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thai.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Tuy</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nhiên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họ</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có</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thể</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không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hiểu</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hết</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về</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sự</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cần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thiết</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của</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việc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nuôi</a:t>
            </a:r>
            <a:r>
              <a:rPr lang="en-US" sz="1600" dirty="0">
                <a:solidFill>
                  <a:schemeClr val="bg1"/>
                </a:solidFill>
                <a:latin typeface="Calibri" panose="020F0502020204030204" pitchFamily="34" charset="0"/>
                <a:cs typeface="Calibri" panose="020F0502020204030204" pitchFamily="34" charset="0"/>
              </a:rPr>
              <a:t> con </a:t>
            </a:r>
            <a:r>
              <a:rPr lang="en-US" sz="1600" dirty="0" err="1">
                <a:solidFill>
                  <a:schemeClr val="bg1"/>
                </a:solidFill>
                <a:latin typeface="Calibri" panose="020F0502020204030204" pitchFamily="34" charset="0"/>
                <a:cs typeface="Calibri" panose="020F0502020204030204" pitchFamily="34" charset="0"/>
              </a:rPr>
              <a:t>bằng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sữa</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mẹ</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hoặc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các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bước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cần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chuẩn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bị</a:t>
            </a:r>
            <a:r>
              <a:rPr lang="en-US" sz="1600" b="0" i="0" u="none" strike="noStrike" baseline="0" dirty="0">
                <a:solidFill>
                  <a:schemeClr val="bg1"/>
                </a:solidFill>
                <a:latin typeface="Calibri" panose="020F0502020204030204" pitchFamily="34" charset="0"/>
                <a:cs typeface="Calibri" panose="020F0502020204030204" pitchFamily="34" charset="0"/>
              </a:rPr>
              <a:t>.</a:t>
            </a:r>
            <a:endParaRPr lang="en-MY" sz="1600" dirty="0">
              <a:solidFill>
                <a:schemeClr val="bg1"/>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 xmlns:a16="http://schemas.microsoft.com/office/drawing/2014/main" id="{59332CC7-5EB8-F9F5-9FA4-AD06B63A2597}"/>
              </a:ext>
            </a:extLst>
          </p:cNvPr>
          <p:cNvSpPr txBox="1"/>
          <p:nvPr/>
        </p:nvSpPr>
        <p:spPr>
          <a:xfrm>
            <a:off x="4747096" y="162535"/>
            <a:ext cx="4178710" cy="338554"/>
          </a:xfrm>
          <a:prstGeom prst="rect">
            <a:avLst/>
          </a:prstGeom>
          <a:noFill/>
        </p:spPr>
        <p:txBody>
          <a:bodyPr wrap="square">
            <a:spAutoFit/>
          </a:bodyPr>
          <a:lstStyle/>
          <a:p>
            <a:r>
              <a:rPr lang="en-MY" sz="1600" b="1" i="0" u="none" strike="noStrike" baseline="0" dirty="0">
                <a:solidFill>
                  <a:srgbClr val="104289"/>
                </a:solidFill>
                <a:latin typeface="Calibri" panose="020F0502020204030204" pitchFamily="34" charset="0"/>
                <a:cs typeface="Calibri" panose="020F0502020204030204" pitchFamily="34" charset="0"/>
              </a:rPr>
              <a:t>Cha </a:t>
            </a:r>
            <a:r>
              <a:rPr lang="en-MY" sz="1600" b="1" i="0" u="none" strike="noStrike" baseline="0" dirty="0" err="1">
                <a:solidFill>
                  <a:srgbClr val="104289"/>
                </a:solidFill>
                <a:latin typeface="Calibri" panose="020F0502020204030204" pitchFamily="34" charset="0"/>
                <a:cs typeface="Calibri" panose="020F0502020204030204" pitchFamily="34" charset="0"/>
              </a:rPr>
              <a:t>mẹ</a:t>
            </a:r>
            <a:r>
              <a:rPr lang="en-MY" sz="1600" b="1" i="0" u="none" strike="noStrike" baseline="0" dirty="0">
                <a:solidFill>
                  <a:srgbClr val="104289"/>
                </a:solidFill>
                <a:latin typeface="Calibri" panose="020F0502020204030204" pitchFamily="34" charset="0"/>
                <a:cs typeface="Calibri" panose="020F0502020204030204" pitchFamily="34" charset="0"/>
              </a:rPr>
              <a:t> </a:t>
            </a:r>
            <a:r>
              <a:rPr lang="en-MY" sz="1600" b="1" i="0" u="none" strike="noStrike" baseline="0" dirty="0" err="1">
                <a:solidFill>
                  <a:srgbClr val="104289"/>
                </a:solidFill>
                <a:latin typeface="Calibri" panose="020F0502020204030204" pitchFamily="34" charset="0"/>
                <a:cs typeface="Calibri" panose="020F0502020204030204" pitchFamily="34" charset="0"/>
              </a:rPr>
              <a:t>cần</a:t>
            </a:r>
            <a:r>
              <a:rPr lang="en-MY" sz="1600" b="1" i="0" u="none" strike="noStrike" baseline="0" dirty="0">
                <a:solidFill>
                  <a:srgbClr val="104289"/>
                </a:solidFill>
                <a:latin typeface="Calibri" panose="020F0502020204030204" pitchFamily="34" charset="0"/>
                <a:cs typeface="Calibri" panose="020F0502020204030204" pitchFamily="34" charset="0"/>
              </a:rPr>
              <a:t> </a:t>
            </a:r>
            <a:r>
              <a:rPr lang="en-MY" sz="1600" b="1" i="0" u="none" strike="noStrike" baseline="0" dirty="0" err="1">
                <a:solidFill>
                  <a:srgbClr val="104289"/>
                </a:solidFill>
                <a:latin typeface="Calibri" panose="020F0502020204030204" pitchFamily="34" charset="0"/>
                <a:cs typeface="Calibri" panose="020F0502020204030204" pitchFamily="34" charset="0"/>
              </a:rPr>
              <a:t>biết</a:t>
            </a:r>
            <a:r>
              <a:rPr lang="en-MY" sz="1600" b="1" i="0" u="none" strike="noStrike" baseline="0" dirty="0">
                <a:solidFill>
                  <a:srgbClr val="104289"/>
                </a:solidFill>
                <a:latin typeface="Calibri" panose="020F0502020204030204" pitchFamily="34" charset="0"/>
                <a:cs typeface="Calibri" panose="020F0502020204030204" pitchFamily="34" charset="0"/>
              </a:rPr>
              <a:t>:</a:t>
            </a:r>
            <a:endParaRPr lang="en-MY" sz="1600" dirty="0">
              <a:latin typeface="Calibri" panose="020F0502020204030204" pitchFamily="34" charset="0"/>
              <a:cs typeface="Calibri" panose="020F0502020204030204" pitchFamily="34" charset="0"/>
            </a:endParaRPr>
          </a:p>
        </p:txBody>
      </p:sp>
      <p:sp>
        <p:nvSpPr>
          <p:cNvPr id="20" name="TextBox 19">
            <a:extLst>
              <a:ext uri="{FF2B5EF4-FFF2-40B4-BE49-F238E27FC236}">
                <a16:creationId xmlns="" xmlns:a16="http://schemas.microsoft.com/office/drawing/2014/main" id="{9ECAFDE5-CBDE-A6CA-DF3B-B9D0FE704065}"/>
              </a:ext>
            </a:extLst>
          </p:cNvPr>
          <p:cNvSpPr txBox="1"/>
          <p:nvPr/>
        </p:nvSpPr>
        <p:spPr>
          <a:xfrm>
            <a:off x="4747096" y="439592"/>
            <a:ext cx="4178710" cy="1323439"/>
          </a:xfrm>
          <a:prstGeom prst="rect">
            <a:avLst/>
          </a:prstGeom>
          <a:noFill/>
        </p:spPr>
        <p:txBody>
          <a:bodyPr wrap="square">
            <a:spAutoFit/>
          </a:bodyPr>
          <a:lstStyle/>
          <a:p>
            <a:pPr marL="285750" indent="-285750">
              <a:buFont typeface="Arial" panose="020B0604020202020204" pitchFamily="34" charset="0"/>
              <a:buChar char="•"/>
            </a:pPr>
            <a:r>
              <a:rPr lang="en-MY" sz="1600" b="0" i="0" u="none" strike="noStrike" baseline="0" dirty="0" err="1"/>
              <a:t>Tầm</a:t>
            </a:r>
            <a:r>
              <a:rPr lang="en-MY" sz="1600" b="0" i="0" u="none" strike="noStrike" baseline="0" dirty="0"/>
              <a:t> </a:t>
            </a:r>
            <a:r>
              <a:rPr lang="en-MY" sz="1600" b="0" i="0" u="none" strike="noStrike" baseline="0" dirty="0" err="1"/>
              <a:t>quan</a:t>
            </a:r>
            <a:r>
              <a:rPr lang="en-MY" sz="1600" b="0" i="0" u="none" strike="noStrike" baseline="0" dirty="0"/>
              <a:t> </a:t>
            </a:r>
            <a:r>
              <a:rPr lang="en-MY" sz="1600" b="0" i="0" u="none" strike="noStrike" baseline="0" dirty="0" err="1"/>
              <a:t>trọng</a:t>
            </a:r>
            <a:r>
              <a:rPr lang="en-MY" sz="1600" b="0" i="0" u="none" strike="noStrike" baseline="0" dirty="0"/>
              <a:t> </a:t>
            </a:r>
            <a:r>
              <a:rPr lang="en-MY" sz="1600" b="0" i="0" u="none" strike="noStrike" baseline="0" dirty="0" err="1"/>
              <a:t>và</a:t>
            </a:r>
            <a:r>
              <a:rPr lang="en-MY" sz="1600" b="0" i="0" u="none" strike="noStrike" baseline="0" dirty="0"/>
              <a:t> </a:t>
            </a:r>
            <a:r>
              <a:rPr lang="en-MY" sz="1600" b="0" i="0" u="none" strike="noStrike" baseline="0" dirty="0" err="1"/>
              <a:t>thời</a:t>
            </a:r>
            <a:r>
              <a:rPr lang="en-MY" sz="1600" b="0" i="0" u="none" strike="noStrike" baseline="0" dirty="0"/>
              <a:t> </a:t>
            </a:r>
            <a:r>
              <a:rPr lang="en-MY" sz="1600" b="0" i="0" u="none" strike="noStrike" baseline="0" dirty="0" err="1"/>
              <a:t>gian</a:t>
            </a:r>
            <a:r>
              <a:rPr lang="en-MY" sz="1600" b="0" i="0" u="none" strike="noStrike" baseline="0" dirty="0"/>
              <a:t> </a:t>
            </a:r>
            <a:r>
              <a:rPr lang="en-MY" sz="1600" dirty="0" err="1"/>
              <a:t>n</a:t>
            </a:r>
            <a:r>
              <a:rPr lang="en-MY" sz="1600" b="0" i="0" u="none" strike="noStrike" baseline="0" dirty="0" err="1"/>
              <a:t>uôi</a:t>
            </a:r>
            <a:r>
              <a:rPr lang="en-MY" sz="1600" b="0" i="0" u="none" strike="noStrike" baseline="0" dirty="0"/>
              <a:t> con </a:t>
            </a:r>
            <a:r>
              <a:rPr lang="en-MY" sz="1600" b="0" i="0" u="none" strike="noStrike" baseline="0" dirty="0" err="1"/>
              <a:t>bằng</a:t>
            </a:r>
            <a:r>
              <a:rPr lang="en-MY" sz="1600" b="0" i="0" u="none" strike="noStrike" baseline="0" dirty="0"/>
              <a:t> </a:t>
            </a:r>
            <a:r>
              <a:rPr lang="en-MY" sz="1600" b="0" i="0" u="none" strike="noStrike" baseline="0" dirty="0" err="1"/>
              <a:t>sữa</a:t>
            </a:r>
            <a:r>
              <a:rPr lang="en-MY" sz="1600" b="0" i="0" u="none" strike="noStrike" baseline="0" dirty="0"/>
              <a:t> </a:t>
            </a:r>
            <a:r>
              <a:rPr lang="en-MY" sz="1600" b="0" i="0" u="none" strike="noStrike" baseline="0" dirty="0" err="1"/>
              <a:t>mẹ</a:t>
            </a:r>
            <a:endParaRPr lang="en-MY" sz="1600" b="0" i="0" u="none" strike="noStrike" baseline="0" dirty="0"/>
          </a:p>
          <a:p>
            <a:pPr marL="285750" indent="-285750">
              <a:buFont typeface="Arial" panose="020B0604020202020204" pitchFamily="34" charset="0"/>
              <a:buChar char="•"/>
            </a:pPr>
            <a:r>
              <a:rPr lang="en-MY" sz="1600" dirty="0" err="1"/>
              <a:t>Lên</a:t>
            </a:r>
            <a:r>
              <a:rPr lang="en-MY" sz="1600" dirty="0"/>
              <a:t> </a:t>
            </a:r>
            <a:r>
              <a:rPr lang="en-MY" sz="1600" dirty="0" err="1"/>
              <a:t>kế</a:t>
            </a:r>
            <a:r>
              <a:rPr lang="en-MY" sz="1600" dirty="0"/>
              <a:t> </a:t>
            </a:r>
            <a:r>
              <a:rPr lang="en-MY" sz="1600" dirty="0" err="1"/>
              <a:t>hoạch</a:t>
            </a:r>
            <a:r>
              <a:rPr lang="en-MY" sz="1600" dirty="0"/>
              <a:t> </a:t>
            </a:r>
            <a:r>
              <a:rPr lang="en-MY" sz="1600" dirty="0" err="1"/>
              <a:t>sinh</a:t>
            </a:r>
            <a:r>
              <a:rPr lang="en-MY" sz="1600" dirty="0"/>
              <a:t> con</a:t>
            </a:r>
          </a:p>
          <a:p>
            <a:pPr marL="285750" indent="-285750">
              <a:buFont typeface="Arial" panose="020B0604020202020204" pitchFamily="34" charset="0"/>
              <a:buChar char="•"/>
            </a:pPr>
            <a:r>
              <a:rPr lang="en-MY" sz="1600" dirty="0"/>
              <a:t>Thông tin </a:t>
            </a:r>
            <a:r>
              <a:rPr lang="en-MY" sz="1600" dirty="0" err="1"/>
              <a:t>về</a:t>
            </a:r>
            <a:r>
              <a:rPr lang="en-MY" sz="1600" dirty="0"/>
              <a:t> </a:t>
            </a:r>
            <a:r>
              <a:rPr lang="en-MY" sz="1600" dirty="0" err="1"/>
              <a:t>nuôi</a:t>
            </a:r>
            <a:r>
              <a:rPr lang="en-MY" sz="1600" dirty="0"/>
              <a:t> con </a:t>
            </a:r>
            <a:r>
              <a:rPr lang="en-MY" sz="1600" dirty="0" err="1"/>
              <a:t>bằng</a:t>
            </a:r>
            <a:r>
              <a:rPr lang="en-MY" sz="1600" dirty="0"/>
              <a:t> </a:t>
            </a:r>
            <a:r>
              <a:rPr lang="en-MY" sz="1600" dirty="0" err="1"/>
              <a:t>sữa</a:t>
            </a:r>
            <a:r>
              <a:rPr lang="en-MY" sz="1600" dirty="0"/>
              <a:t> </a:t>
            </a:r>
            <a:r>
              <a:rPr lang="en-MY" sz="1600" dirty="0" err="1"/>
              <a:t>mẹ</a:t>
            </a:r>
            <a:r>
              <a:rPr lang="en-MY" sz="1600" dirty="0"/>
              <a:t>  </a:t>
            </a:r>
          </a:p>
          <a:p>
            <a:pPr marL="285750" indent="-285750">
              <a:buFont typeface="Arial" panose="020B0604020202020204" pitchFamily="34" charset="0"/>
              <a:buChar char="•"/>
            </a:pPr>
            <a:r>
              <a:rPr lang="en-MY" sz="1600" dirty="0" err="1"/>
              <a:t>Nuôi</a:t>
            </a:r>
            <a:r>
              <a:rPr lang="en-MY" sz="1600" dirty="0"/>
              <a:t> con </a:t>
            </a:r>
            <a:r>
              <a:rPr lang="en-MY" sz="1600" dirty="0" err="1"/>
              <a:t>bằng</a:t>
            </a:r>
            <a:r>
              <a:rPr lang="en-MY" sz="1600" dirty="0"/>
              <a:t> </a:t>
            </a:r>
            <a:r>
              <a:rPr lang="en-MY" sz="1600" dirty="0" err="1"/>
              <a:t>sữa</a:t>
            </a:r>
            <a:r>
              <a:rPr lang="en-MY" sz="1600" dirty="0"/>
              <a:t> </a:t>
            </a:r>
            <a:r>
              <a:rPr lang="en-MY" sz="1600" dirty="0" err="1"/>
              <a:t>mẹ</a:t>
            </a:r>
            <a:r>
              <a:rPr lang="en-MY" sz="1600" dirty="0"/>
              <a:t> </a:t>
            </a:r>
            <a:r>
              <a:rPr lang="en-MY" sz="1600" dirty="0" err="1"/>
              <a:t>tại</a:t>
            </a:r>
            <a:r>
              <a:rPr lang="en-MY" sz="1600" dirty="0"/>
              <a:t> </a:t>
            </a:r>
            <a:r>
              <a:rPr lang="en-MY" sz="1600" dirty="0" err="1"/>
              <a:t>nơi</a:t>
            </a:r>
            <a:r>
              <a:rPr lang="en-MY" sz="1600" dirty="0"/>
              <a:t> </a:t>
            </a:r>
            <a:r>
              <a:rPr lang="en-MY" sz="1600" dirty="0" err="1"/>
              <a:t>làm</a:t>
            </a:r>
            <a:r>
              <a:rPr lang="en-MY" sz="1600" dirty="0"/>
              <a:t> </a:t>
            </a:r>
            <a:r>
              <a:rPr lang="en-MY" sz="1600" dirty="0" err="1"/>
              <a:t>việc</a:t>
            </a:r>
            <a:endParaRPr lang="en-MY" sz="1600" dirty="0"/>
          </a:p>
        </p:txBody>
      </p:sp>
      <p:sp>
        <p:nvSpPr>
          <p:cNvPr id="21" name="TextBox 20">
            <a:extLst>
              <a:ext uri="{FF2B5EF4-FFF2-40B4-BE49-F238E27FC236}">
                <a16:creationId xmlns="" xmlns:a16="http://schemas.microsoft.com/office/drawing/2014/main" id="{2B8B4D14-2DE5-1DF3-6361-3556184521A7}"/>
              </a:ext>
            </a:extLst>
          </p:cNvPr>
          <p:cNvSpPr txBox="1"/>
          <p:nvPr/>
        </p:nvSpPr>
        <p:spPr>
          <a:xfrm>
            <a:off x="54349" y="4160666"/>
            <a:ext cx="4552536" cy="338554"/>
          </a:xfrm>
          <a:prstGeom prst="rect">
            <a:avLst/>
          </a:prstGeom>
          <a:noFill/>
        </p:spPr>
        <p:txBody>
          <a:bodyPr wrap="square">
            <a:spAutoFit/>
          </a:bodyPr>
          <a:lstStyle/>
          <a:p>
            <a:r>
              <a:rPr lang="en-US" sz="1600" b="1" i="0" u="none" strike="noStrike" baseline="0" dirty="0" err="1">
                <a:solidFill>
                  <a:srgbClr val="C80017"/>
                </a:solidFill>
                <a:latin typeface="Calibri" panose="020F0502020204030204" pitchFamily="34" charset="0"/>
                <a:cs typeface="Calibri" panose="020F0502020204030204" pitchFamily="34" charset="0"/>
              </a:rPr>
              <a:t>Những</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thách</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thức</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trong</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việc</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cung</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cấp</a:t>
            </a:r>
            <a:r>
              <a:rPr lang="en-US" sz="1600" b="1" i="0" u="none" strike="noStrike" baseline="0" dirty="0">
                <a:solidFill>
                  <a:srgbClr val="C80017"/>
                </a:solidFill>
                <a:latin typeface="Calibri" panose="020F0502020204030204" pitchFamily="34" charset="0"/>
                <a:cs typeface="Calibri" panose="020F0502020204030204" pitchFamily="34" charset="0"/>
              </a:rPr>
              <a:t> </a:t>
            </a:r>
            <a:r>
              <a:rPr lang="en-US" sz="1600" b="1" i="0" u="none" strike="noStrike" baseline="0" dirty="0" err="1">
                <a:solidFill>
                  <a:srgbClr val="C80017"/>
                </a:solidFill>
                <a:latin typeface="Calibri" panose="020F0502020204030204" pitchFamily="34" charset="0"/>
                <a:cs typeface="Calibri" panose="020F0502020204030204" pitchFamily="34" charset="0"/>
              </a:rPr>
              <a:t>thông</a:t>
            </a:r>
            <a:r>
              <a:rPr lang="en-US" sz="1600" b="1" i="0" u="none" strike="noStrike" baseline="0" dirty="0">
                <a:solidFill>
                  <a:srgbClr val="C80017"/>
                </a:solidFill>
                <a:latin typeface="Calibri" panose="020F0502020204030204" pitchFamily="34" charset="0"/>
                <a:cs typeface="Calibri" panose="020F0502020204030204" pitchFamily="34" charset="0"/>
              </a:rPr>
              <a:t> tin</a:t>
            </a:r>
            <a:endParaRPr lang="en-MY" sz="1600" dirty="0">
              <a:latin typeface="Calibri" panose="020F0502020204030204" pitchFamily="34" charset="0"/>
              <a:cs typeface="Calibri" panose="020F0502020204030204" pitchFamily="34" charset="0"/>
            </a:endParaRPr>
          </a:p>
        </p:txBody>
      </p:sp>
      <p:sp>
        <p:nvSpPr>
          <p:cNvPr id="22" name="TextBox 21">
            <a:extLst>
              <a:ext uri="{FF2B5EF4-FFF2-40B4-BE49-F238E27FC236}">
                <a16:creationId xmlns="" xmlns:a16="http://schemas.microsoft.com/office/drawing/2014/main" id="{FA7F89B4-7CF3-EEC1-47E0-83401851E73C}"/>
              </a:ext>
            </a:extLst>
          </p:cNvPr>
          <p:cNvSpPr txBox="1"/>
          <p:nvPr/>
        </p:nvSpPr>
        <p:spPr>
          <a:xfrm>
            <a:off x="201090" y="4666703"/>
            <a:ext cx="4336027" cy="1323439"/>
          </a:xfrm>
          <a:prstGeom prst="rect">
            <a:avLst/>
          </a:prstGeom>
          <a:noFill/>
        </p:spPr>
        <p:txBody>
          <a:bodyPr wrap="square">
            <a:spAutoFit/>
          </a:bodyPr>
          <a:lstStyle/>
          <a:p>
            <a:pPr marL="285750" indent="-285750">
              <a:buFont typeface="Arial" panose="020B0604020202020204" pitchFamily="34" charset="0"/>
              <a:buChar char="•"/>
            </a:pPr>
            <a:r>
              <a:rPr lang="en-US" sz="1600" dirty="0" err="1"/>
              <a:t>Các</a:t>
            </a:r>
            <a:r>
              <a:rPr lang="en-US" sz="1600" dirty="0"/>
              <a:t> </a:t>
            </a:r>
            <a:r>
              <a:rPr lang="en-US" sz="1600" dirty="0" err="1"/>
              <a:t>ưu</a:t>
            </a:r>
            <a:r>
              <a:rPr lang="en-US" sz="1600" dirty="0"/>
              <a:t> </a:t>
            </a:r>
            <a:r>
              <a:rPr lang="en-US" sz="1600" dirty="0" err="1"/>
              <a:t>tiên</a:t>
            </a:r>
            <a:r>
              <a:rPr lang="en-US" sz="1600" dirty="0"/>
              <a:t> </a:t>
            </a:r>
            <a:r>
              <a:rPr lang="en-US" sz="1600" dirty="0" err="1"/>
              <a:t>trong</a:t>
            </a:r>
            <a:r>
              <a:rPr lang="en-US" sz="1600" dirty="0"/>
              <a:t> </a:t>
            </a:r>
            <a:r>
              <a:rPr lang="en-US" sz="1600" dirty="0" err="1"/>
              <a:t>giáo</a:t>
            </a:r>
            <a:r>
              <a:rPr lang="en-US" sz="1600" dirty="0"/>
              <a:t> </a:t>
            </a:r>
            <a:r>
              <a:rPr lang="en-US" sz="1600" dirty="0" err="1"/>
              <a:t>dục</a:t>
            </a:r>
            <a:endParaRPr lang="en-US" sz="1600" b="0" i="0" u="none" strike="noStrike" baseline="0" dirty="0"/>
          </a:p>
          <a:p>
            <a:pPr marL="285750" indent="-285750">
              <a:buFont typeface="Arial" panose="020B0604020202020204" pitchFamily="34" charset="0"/>
              <a:buChar char="•"/>
            </a:pPr>
            <a:r>
              <a:rPr lang="en-US" sz="1600" dirty="0" err="1"/>
              <a:t>Cán</a:t>
            </a:r>
            <a:r>
              <a:rPr lang="en-US" sz="1600" dirty="0"/>
              <a:t> </a:t>
            </a:r>
            <a:r>
              <a:rPr lang="en-US" sz="1600" dirty="0" err="1"/>
              <a:t>bộ</a:t>
            </a:r>
            <a:r>
              <a:rPr lang="en-US" sz="1600" dirty="0"/>
              <a:t> y </a:t>
            </a:r>
            <a:r>
              <a:rPr lang="en-US" sz="1600" dirty="0" err="1"/>
              <a:t>tế</a:t>
            </a:r>
            <a:r>
              <a:rPr lang="en-US" sz="1600" dirty="0"/>
              <a:t> </a:t>
            </a:r>
            <a:r>
              <a:rPr lang="en-US" sz="1600" dirty="0" err="1"/>
              <a:t>thường</a:t>
            </a:r>
            <a:r>
              <a:rPr lang="en-US" sz="1600" dirty="0"/>
              <a:t> </a:t>
            </a:r>
            <a:r>
              <a:rPr lang="en-US" sz="1600" dirty="0" err="1"/>
              <a:t>không</a:t>
            </a:r>
            <a:r>
              <a:rPr lang="en-US" sz="1600" dirty="0"/>
              <a:t> </a:t>
            </a:r>
            <a:r>
              <a:rPr lang="en-US" sz="1600" dirty="0" err="1"/>
              <a:t>được</a:t>
            </a:r>
            <a:r>
              <a:rPr lang="en-US" sz="1600" dirty="0"/>
              <a:t> </a:t>
            </a:r>
            <a:r>
              <a:rPr lang="en-US" sz="1600" dirty="0" err="1"/>
              <a:t>đào</a:t>
            </a:r>
            <a:r>
              <a:rPr lang="en-US" sz="1600" dirty="0"/>
              <a:t> </a:t>
            </a:r>
            <a:r>
              <a:rPr lang="en-US" sz="1600" dirty="0" err="1"/>
              <a:t>tạo</a:t>
            </a:r>
            <a:r>
              <a:rPr lang="en-US" sz="1600" dirty="0"/>
              <a:t> </a:t>
            </a:r>
            <a:r>
              <a:rPr lang="en-US" sz="1600" dirty="0" err="1"/>
              <a:t>đầy</a:t>
            </a:r>
            <a:r>
              <a:rPr lang="en-US" sz="1600" dirty="0"/>
              <a:t> </a:t>
            </a:r>
            <a:r>
              <a:rPr lang="en-US" sz="1600" dirty="0" err="1"/>
              <a:t>đủ</a:t>
            </a:r>
            <a:endParaRPr lang="en-US" sz="1600" dirty="0"/>
          </a:p>
          <a:p>
            <a:pPr marL="285750" indent="-285750">
              <a:buFont typeface="Arial" panose="020B0604020202020204" pitchFamily="34" charset="0"/>
              <a:buChar char="•"/>
            </a:pPr>
            <a:r>
              <a:rPr lang="en-US" sz="1600" dirty="0" err="1"/>
              <a:t>Thiếu</a:t>
            </a:r>
            <a:r>
              <a:rPr lang="en-US" sz="1600" dirty="0"/>
              <a:t> </a:t>
            </a:r>
            <a:r>
              <a:rPr lang="en-US" sz="1600" dirty="0" err="1"/>
              <a:t>cán</a:t>
            </a:r>
            <a:r>
              <a:rPr lang="en-US" sz="1600" dirty="0"/>
              <a:t> </a:t>
            </a:r>
            <a:r>
              <a:rPr lang="en-US" sz="1600" dirty="0" err="1"/>
              <a:t>bộ</a:t>
            </a:r>
            <a:r>
              <a:rPr lang="en-US" sz="1600" dirty="0"/>
              <a:t> y </a:t>
            </a:r>
            <a:r>
              <a:rPr lang="en-US" sz="1600" dirty="0" err="1"/>
              <a:t>tế</a:t>
            </a:r>
            <a:r>
              <a:rPr lang="en-US" sz="1600" dirty="0"/>
              <a:t> </a:t>
            </a:r>
            <a:r>
              <a:rPr lang="en-US" sz="1600" dirty="0" err="1"/>
              <a:t>và</a:t>
            </a:r>
            <a:r>
              <a:rPr lang="en-US" sz="1600" dirty="0"/>
              <a:t> cam </a:t>
            </a:r>
            <a:r>
              <a:rPr lang="en-US" sz="1600" dirty="0" err="1"/>
              <a:t>kết</a:t>
            </a:r>
            <a:r>
              <a:rPr lang="en-US" sz="1600" dirty="0"/>
              <a:t> </a:t>
            </a:r>
            <a:r>
              <a:rPr lang="en-US" sz="1600" dirty="0" err="1"/>
              <a:t>của</a:t>
            </a:r>
            <a:r>
              <a:rPr lang="en-US" sz="1600" dirty="0"/>
              <a:t> </a:t>
            </a:r>
            <a:r>
              <a:rPr lang="en-US" sz="1600" dirty="0" err="1"/>
              <a:t>bên</a:t>
            </a:r>
            <a:r>
              <a:rPr lang="en-US" sz="1600" dirty="0"/>
              <a:t> </a:t>
            </a:r>
            <a:r>
              <a:rPr lang="en-US" sz="1600" dirty="0" err="1"/>
              <a:t>cung</a:t>
            </a:r>
            <a:r>
              <a:rPr lang="en-US" sz="1600" dirty="0"/>
              <a:t> </a:t>
            </a:r>
            <a:r>
              <a:rPr lang="en-US" sz="1600" dirty="0" err="1"/>
              <a:t>cấp</a:t>
            </a:r>
            <a:r>
              <a:rPr lang="en-US" sz="1600" dirty="0"/>
              <a:t> </a:t>
            </a:r>
            <a:r>
              <a:rPr lang="en-US" sz="1600" dirty="0" err="1"/>
              <a:t>dịch</a:t>
            </a:r>
            <a:r>
              <a:rPr lang="en-US" sz="1600" dirty="0"/>
              <a:t> </a:t>
            </a:r>
            <a:r>
              <a:rPr lang="en-US" sz="1600" dirty="0" err="1"/>
              <a:t>vụ</a:t>
            </a:r>
            <a:r>
              <a:rPr lang="en-US" sz="1600" dirty="0"/>
              <a:t> y </a:t>
            </a:r>
            <a:r>
              <a:rPr lang="en-US" sz="1600" dirty="0" err="1"/>
              <a:t>tế</a:t>
            </a:r>
            <a:endParaRPr lang="en-MY" sz="1600" dirty="0"/>
          </a:p>
        </p:txBody>
      </p:sp>
      <p:pic>
        <p:nvPicPr>
          <p:cNvPr id="23" name="Picture 22" descr="Icon&#10;&#10;Description automatically generated">
            <a:extLst>
              <a:ext uri="{FF2B5EF4-FFF2-40B4-BE49-F238E27FC236}">
                <a16:creationId xmlns="" xmlns:a16="http://schemas.microsoft.com/office/drawing/2014/main" id="{E8DD86AF-A4F9-53FA-4F48-912E05A24F7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7064" y="1379407"/>
            <a:ext cx="1260000" cy="1260000"/>
          </a:xfrm>
          <a:prstGeom prst="rect">
            <a:avLst/>
          </a:prstGeom>
        </p:spPr>
      </p:pic>
      <p:pic>
        <p:nvPicPr>
          <p:cNvPr id="27" name="Picture 26" descr="A group of people sitting at a table outside&#10;&#10;Description automatically generated with low confidence">
            <a:extLst>
              <a:ext uri="{FF2B5EF4-FFF2-40B4-BE49-F238E27FC236}">
                <a16:creationId xmlns="" xmlns:a16="http://schemas.microsoft.com/office/drawing/2014/main" id="{A18290B5-722F-8AE4-5255-77D2EB965D0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2191" b="9983"/>
          <a:stretch/>
        </p:blipFill>
        <p:spPr>
          <a:xfrm>
            <a:off x="7496118" y="1715873"/>
            <a:ext cx="1800000" cy="1383952"/>
          </a:xfrm>
          <a:prstGeom prst="ellipse">
            <a:avLst/>
          </a:prstGeom>
        </p:spPr>
      </p:pic>
      <p:pic>
        <p:nvPicPr>
          <p:cNvPr id="24" name="Picture 23" descr="A picture containing person, indoor, baby&#10;&#10;Description automatically generated">
            <a:extLst>
              <a:ext uri="{FF2B5EF4-FFF2-40B4-BE49-F238E27FC236}">
                <a16:creationId xmlns="" xmlns:a16="http://schemas.microsoft.com/office/drawing/2014/main" id="{2FCD9D8C-DF6F-56A0-2270-C6B4B3349B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5846" y="2860487"/>
            <a:ext cx="1800000" cy="1346853"/>
          </a:xfrm>
          <a:prstGeom prst="ellipse">
            <a:avLst/>
          </a:prstGeom>
        </p:spPr>
      </p:pic>
      <p:pic>
        <p:nvPicPr>
          <p:cNvPr id="25" name="Picture 24" descr="A group of people sitting in a room&#10;&#10;Description automatically generated with low confidence">
            <a:extLst>
              <a:ext uri="{FF2B5EF4-FFF2-40B4-BE49-F238E27FC236}">
                <a16:creationId xmlns="" xmlns:a16="http://schemas.microsoft.com/office/drawing/2014/main" id="{F511E302-37E6-B1CB-41BB-602BB119A5C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578" t="25175" r="10155"/>
          <a:stretch/>
        </p:blipFill>
        <p:spPr>
          <a:xfrm>
            <a:off x="89889" y="1564404"/>
            <a:ext cx="1800000" cy="1324484"/>
          </a:xfrm>
          <a:prstGeom prst="ellipse">
            <a:avLst/>
          </a:prstGeom>
        </p:spPr>
      </p:pic>
      <p:pic>
        <p:nvPicPr>
          <p:cNvPr id="26" name="Picture 25" descr="A group of people dancing&#10;&#10;Description automatically generated with medium confidence">
            <a:extLst>
              <a:ext uri="{FF2B5EF4-FFF2-40B4-BE49-F238E27FC236}">
                <a16:creationId xmlns="" xmlns:a16="http://schemas.microsoft.com/office/drawing/2014/main" id="{2ED9F0FD-3582-0AB0-6DE4-F257F23E156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355" t="23911" r="22422"/>
          <a:stretch/>
        </p:blipFill>
        <p:spPr>
          <a:xfrm>
            <a:off x="6103609" y="2102492"/>
            <a:ext cx="1800000" cy="1383952"/>
          </a:xfrm>
          <a:prstGeom prst="ellipse">
            <a:avLst/>
          </a:prstGeom>
        </p:spPr>
      </p:pic>
      <p:sp>
        <p:nvSpPr>
          <p:cNvPr id="28" name="Rectangle 27">
            <a:extLst>
              <a:ext uri="{FF2B5EF4-FFF2-40B4-BE49-F238E27FC236}">
                <a16:creationId xmlns="" xmlns:a16="http://schemas.microsoft.com/office/drawing/2014/main" id="{128ABFEC-B769-948B-FE73-84A3D31915D0}"/>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cxnSp>
        <p:nvCxnSpPr>
          <p:cNvPr id="29" name="Straight Connector 28">
            <a:extLst>
              <a:ext uri="{FF2B5EF4-FFF2-40B4-BE49-F238E27FC236}">
                <a16:creationId xmlns="" xmlns:a16="http://schemas.microsoft.com/office/drawing/2014/main" id="{317084EF-B925-012D-B0AA-6FB6BDEEC8C3}"/>
              </a:ext>
            </a:extLst>
          </p:cNvPr>
          <p:cNvCxnSpPr/>
          <p:nvPr/>
        </p:nvCxnSpPr>
        <p:spPr>
          <a:xfrm>
            <a:off x="2956455" y="6602125"/>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0" name="Picture 29" descr="A picture containing logo&#10;&#10;Description automatically generated">
            <a:extLst>
              <a:ext uri="{FF2B5EF4-FFF2-40B4-BE49-F238E27FC236}">
                <a16:creationId xmlns="" xmlns:a16="http://schemas.microsoft.com/office/drawing/2014/main" id="{32481296-3A6D-8B5E-834F-BDB92D0659A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31" name="Picture 30" descr="Logo&#10;&#10;Description automatically generated">
            <a:extLst>
              <a:ext uri="{FF2B5EF4-FFF2-40B4-BE49-F238E27FC236}">
                <a16:creationId xmlns="" xmlns:a16="http://schemas.microsoft.com/office/drawing/2014/main" id="{43CD380A-9006-6CB2-692A-B95BF56BA0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Tree>
    <p:extLst>
      <p:ext uri="{BB962C8B-B14F-4D97-AF65-F5344CB8AC3E}">
        <p14:creationId xmlns:p14="http://schemas.microsoft.com/office/powerpoint/2010/main" val="429214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descr="Logo&#10;&#10;Description automatically generated">
            <a:extLst>
              <a:ext uri="{FF2B5EF4-FFF2-40B4-BE49-F238E27FC236}">
                <a16:creationId xmlns="" xmlns:a16="http://schemas.microsoft.com/office/drawing/2014/main" id="{9591EEFC-A261-BABE-6C2F-A95CC9012F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5" name="Rectangle 4">
            <a:extLst>
              <a:ext uri="{FF2B5EF4-FFF2-40B4-BE49-F238E27FC236}">
                <a16:creationId xmlns="" xmlns:a16="http://schemas.microsoft.com/office/drawing/2014/main" id="{8F99D2BA-3B6D-4D1C-A695-4AEDF41345C9}"/>
              </a:ext>
            </a:extLst>
          </p:cNvPr>
          <p:cNvSpPr/>
          <p:nvPr/>
        </p:nvSpPr>
        <p:spPr>
          <a:xfrm>
            <a:off x="0" y="6542844"/>
            <a:ext cx="9144000" cy="32403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Tahoma" panose="020B0604030504040204" pitchFamily="34" charset="0"/>
                <a:cs typeface="Tahoma" panose="020B0604030504040204" pitchFamily="34" charset="0"/>
              </a:rPr>
              <a:t>WABA | TUẦN LỄ THẾ GIỚI NUÔI CON BẰNG SỮA MẸ 2022</a:t>
            </a:r>
            <a:endParaRPr lang="en-MY" dirty="0">
              <a:ea typeface="Tahoma" panose="020B0604030504040204" pitchFamily="34" charset="0"/>
              <a:cs typeface="Tahoma" panose="020B0604030504040204" pitchFamily="34" charset="0"/>
            </a:endParaRPr>
          </a:p>
        </p:txBody>
      </p:sp>
      <p:pic>
        <p:nvPicPr>
          <p:cNvPr id="9" name="Picture 8" descr="A picture containing logo&#10;&#10;Description automatically generated">
            <a:extLst>
              <a:ext uri="{FF2B5EF4-FFF2-40B4-BE49-F238E27FC236}">
                <a16:creationId xmlns="" xmlns:a16="http://schemas.microsoft.com/office/drawing/2014/main" id="{EA597180-99BF-4642-82A4-E2FB81F99B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sp>
        <p:nvSpPr>
          <p:cNvPr id="8" name="Rectangle 7">
            <a:extLst>
              <a:ext uri="{FF2B5EF4-FFF2-40B4-BE49-F238E27FC236}">
                <a16:creationId xmlns="" xmlns:a16="http://schemas.microsoft.com/office/drawing/2014/main" id="{26DD7021-BAFB-F90A-719A-84F6B350C7D6}"/>
              </a:ext>
            </a:extLst>
          </p:cNvPr>
          <p:cNvSpPr/>
          <p:nvPr/>
        </p:nvSpPr>
        <p:spPr>
          <a:xfrm>
            <a:off x="135935" y="117652"/>
            <a:ext cx="4367239" cy="2942303"/>
          </a:xfrm>
          <a:prstGeom prst="rect">
            <a:avLst/>
          </a:prstGeom>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 xmlns:a16="http://schemas.microsoft.com/office/drawing/2014/main" id="{B309D387-3439-71E9-B6BC-C65AEC15807C}"/>
              </a:ext>
            </a:extLst>
          </p:cNvPr>
          <p:cNvSpPr/>
          <p:nvPr/>
        </p:nvSpPr>
        <p:spPr>
          <a:xfrm>
            <a:off x="4650658" y="117652"/>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 xmlns:a16="http://schemas.microsoft.com/office/drawing/2014/main" id="{AAA38339-F1C8-F9EC-0441-AB2EA60CBC0C}"/>
              </a:ext>
            </a:extLst>
          </p:cNvPr>
          <p:cNvSpPr/>
          <p:nvPr/>
        </p:nvSpPr>
        <p:spPr>
          <a:xfrm>
            <a:off x="135935" y="3193025"/>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Rectangle 11">
            <a:extLst>
              <a:ext uri="{FF2B5EF4-FFF2-40B4-BE49-F238E27FC236}">
                <a16:creationId xmlns="" xmlns:a16="http://schemas.microsoft.com/office/drawing/2014/main" id="{BBB38E7D-E925-1047-915C-B76849B5DAC3}"/>
              </a:ext>
            </a:extLst>
          </p:cNvPr>
          <p:cNvSpPr/>
          <p:nvPr/>
        </p:nvSpPr>
        <p:spPr>
          <a:xfrm>
            <a:off x="4650658" y="3193026"/>
            <a:ext cx="4367239" cy="3173170"/>
          </a:xfrm>
          <a:prstGeom prst="rect">
            <a:avLst/>
          </a:prstGeom>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3" name="Rectangle 12">
            <a:extLst>
              <a:ext uri="{FF2B5EF4-FFF2-40B4-BE49-F238E27FC236}">
                <a16:creationId xmlns="" xmlns:a16="http://schemas.microsoft.com/office/drawing/2014/main" id="{64EFDAC6-384E-C6D6-A5C8-A9140004D0DE}"/>
              </a:ext>
            </a:extLst>
          </p:cNvPr>
          <p:cNvSpPr/>
          <p:nvPr/>
        </p:nvSpPr>
        <p:spPr>
          <a:xfrm>
            <a:off x="3175819" y="2635045"/>
            <a:ext cx="2792361" cy="832427"/>
          </a:xfrm>
          <a:prstGeom prst="rect">
            <a:avLst/>
          </a:prstGeom>
          <a:solidFill>
            <a:schemeClr val="accent4">
              <a:lumMod val="75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4" name="TextBox 13">
            <a:extLst>
              <a:ext uri="{FF2B5EF4-FFF2-40B4-BE49-F238E27FC236}">
                <a16:creationId xmlns="" xmlns:a16="http://schemas.microsoft.com/office/drawing/2014/main" id="{574C7B7E-0C01-E8C3-03FE-7D9A1105C43E}"/>
              </a:ext>
            </a:extLst>
          </p:cNvPr>
          <p:cNvSpPr txBox="1"/>
          <p:nvPr/>
        </p:nvSpPr>
        <p:spPr>
          <a:xfrm>
            <a:off x="3276599" y="2648301"/>
            <a:ext cx="2590799" cy="830997"/>
          </a:xfrm>
          <a:prstGeom prst="rect">
            <a:avLst/>
          </a:prstGeom>
          <a:noFill/>
        </p:spPr>
        <p:txBody>
          <a:bodyPr wrap="square">
            <a:spAutoFit/>
          </a:bodyPr>
          <a:lstStyle/>
          <a:p>
            <a:pPr algn="ctr"/>
            <a:r>
              <a:rPr lang="en-MY" sz="2400" b="1" dirty="0" err="1">
                <a:solidFill>
                  <a:schemeClr val="bg1"/>
                </a:solidFill>
                <a:latin typeface="Calibri" panose="020F0502020204030204" pitchFamily="34" charset="0"/>
                <a:cs typeface="Calibri" panose="020F0502020204030204" pitchFamily="34" charset="0"/>
              </a:rPr>
              <a:t>Chuyển</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dạ</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và</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sinh</a:t>
            </a:r>
            <a:r>
              <a:rPr lang="en-MY" sz="2400" b="1" i="0" u="none" strike="noStrike" baseline="0" dirty="0">
                <a:solidFill>
                  <a:schemeClr val="bg1"/>
                </a:solidFill>
                <a:latin typeface="Calibri" panose="020F0502020204030204" pitchFamily="34" charset="0"/>
                <a:cs typeface="Calibri" panose="020F0502020204030204" pitchFamily="34" charset="0"/>
              </a:rPr>
              <a:t> con</a:t>
            </a:r>
            <a:endParaRPr lang="en-MY" sz="2400" dirty="0">
              <a:solidFill>
                <a:schemeClr val="bg1"/>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 xmlns:a16="http://schemas.microsoft.com/office/drawing/2014/main" id="{0AB6BDA8-F7F2-EFA8-3DFB-9E429EE1152A}"/>
              </a:ext>
            </a:extLst>
          </p:cNvPr>
          <p:cNvSpPr txBox="1"/>
          <p:nvPr/>
        </p:nvSpPr>
        <p:spPr>
          <a:xfrm>
            <a:off x="231058" y="152003"/>
            <a:ext cx="4163961" cy="830997"/>
          </a:xfrm>
          <a:prstGeom prst="rect">
            <a:avLst/>
          </a:prstGeom>
          <a:noFill/>
        </p:spPr>
        <p:txBody>
          <a:bodyPr wrap="square">
            <a:spAutoFit/>
          </a:bodyPr>
          <a:lstStyle/>
          <a:p>
            <a:r>
              <a:rPr lang="en-US" sz="1600" b="0" i="0" u="none" strike="noStrike" baseline="0" dirty="0" err="1">
                <a:solidFill>
                  <a:schemeClr val="bg1"/>
                </a:solidFill>
                <a:latin typeface="Calibri" panose="020F0502020204030204" pitchFamily="34" charset="0"/>
                <a:cs typeface="Calibri" panose="020F0502020204030204" pitchFamily="34" charset="0"/>
              </a:rPr>
              <a:t>Các</a:t>
            </a:r>
            <a:r>
              <a:rPr lang="en-US" sz="1600" b="0" i="0" u="none" strike="noStrike" baseline="0" dirty="0">
                <a:solidFill>
                  <a:schemeClr val="bg1"/>
                </a:solidFill>
                <a:latin typeface="Calibri" panose="020F0502020204030204" pitchFamily="34" charset="0"/>
                <a:cs typeface="Calibri" panose="020F0502020204030204" pitchFamily="34" charset="0"/>
              </a:rPr>
              <a:t> can </a:t>
            </a:r>
            <a:r>
              <a:rPr lang="en-US" sz="1600" b="0" i="0" u="none" strike="noStrike" baseline="0" dirty="0" err="1">
                <a:solidFill>
                  <a:schemeClr val="bg1"/>
                </a:solidFill>
                <a:latin typeface="Calibri" panose="020F0502020204030204" pitchFamily="34" charset="0"/>
                <a:cs typeface="Calibri" panose="020F0502020204030204" pitchFamily="34" charset="0"/>
              </a:rPr>
              <a:t>thiệp</a:t>
            </a:r>
            <a:r>
              <a:rPr lang="en-US" sz="1600" b="0" i="0" u="none" strike="noStrike" baseline="0" dirty="0">
                <a:solidFill>
                  <a:schemeClr val="bg1"/>
                </a:solidFill>
                <a:latin typeface="Calibri" panose="020F0502020204030204" pitchFamily="34" charset="0"/>
                <a:cs typeface="Calibri" panose="020F0502020204030204" pitchFamily="34" charset="0"/>
              </a:rPr>
              <a:t> y </a:t>
            </a:r>
            <a:r>
              <a:rPr lang="en-US" sz="1600" b="0" i="0" u="none" strike="noStrike" baseline="0" dirty="0" err="1">
                <a:solidFill>
                  <a:schemeClr val="bg1"/>
                </a:solidFill>
                <a:latin typeface="Calibri" panose="020F0502020204030204" pitchFamily="34" charset="0"/>
                <a:cs typeface="Calibri" panose="020F0502020204030204" pitchFamily="34" charset="0"/>
              </a:rPr>
              <a:t>tế</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trong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quá</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trình</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chuyển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dạ</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và</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sinh</a:t>
            </a:r>
            <a:r>
              <a:rPr lang="en-US" sz="1600" b="0" i="0" u="none" strike="noStrike" baseline="0" dirty="0">
                <a:solidFill>
                  <a:schemeClr val="bg1"/>
                </a:solidFill>
                <a:latin typeface="Calibri" panose="020F0502020204030204" pitchFamily="34" charset="0"/>
                <a:cs typeface="Calibri" panose="020F0502020204030204" pitchFamily="34" charset="0"/>
              </a:rPr>
              <a:t> con </a:t>
            </a:r>
            <a:r>
              <a:rPr lang="en-US" sz="1600" b="0" i="0" u="none" strike="noStrike" baseline="0" dirty="0" err="1">
                <a:solidFill>
                  <a:schemeClr val="bg1"/>
                </a:solidFill>
                <a:latin typeface="Calibri" panose="020F0502020204030204" pitchFamily="34" charset="0"/>
                <a:cs typeface="Calibri" panose="020F0502020204030204" pitchFamily="34" charset="0"/>
              </a:rPr>
              <a:t>có</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thể</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cản</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trở</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việc</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bắt</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đầu</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quá</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trình</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a:t>
            </a:r>
            <a:r>
              <a:rPr lang="en-US" sz="1600" b="0" i="0" u="none" strike="noStrike" baseline="0" dirty="0" err="1">
                <a:solidFill>
                  <a:schemeClr val="bg1"/>
                </a:solidFill>
                <a:latin typeface="Calibri" panose="020F0502020204030204" pitchFamily="34" charset="0"/>
                <a:cs typeface="Calibri" panose="020F0502020204030204" pitchFamily="34" charset="0"/>
              </a:rPr>
              <a:t>uôi</a:t>
            </a:r>
            <a:r>
              <a:rPr lang="en-US" sz="1600" b="0" i="0" u="none" strike="noStrike" baseline="0" dirty="0">
                <a:solidFill>
                  <a:schemeClr val="bg1"/>
                </a:solidFill>
                <a:latin typeface="Calibri" panose="020F0502020204030204" pitchFamily="34" charset="0"/>
                <a:cs typeface="Calibri" panose="020F0502020204030204" pitchFamily="34" charset="0"/>
              </a:rPr>
              <a:t> con </a:t>
            </a:r>
            <a:r>
              <a:rPr lang="en-US" sz="1600" b="0" i="0" u="none" strike="noStrike" baseline="0" dirty="0" err="1">
                <a:solidFill>
                  <a:schemeClr val="bg1"/>
                </a:solidFill>
                <a:latin typeface="Calibri" panose="020F0502020204030204" pitchFamily="34" charset="0"/>
                <a:cs typeface="Calibri" panose="020F0502020204030204" pitchFamily="34" charset="0"/>
              </a:rPr>
              <a:t>bằng</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sữa</a:t>
            </a:r>
            <a:r>
              <a:rPr lang="en-US" sz="1600" b="0" i="0" u="none" strike="noStrike" baseline="0" dirty="0">
                <a:solidFill>
                  <a:schemeClr val="bg1"/>
                </a:solidFill>
                <a:latin typeface="Calibri" panose="020F0502020204030204" pitchFamily="34" charset="0"/>
                <a:cs typeface="Calibri" panose="020F0502020204030204" pitchFamily="34" charset="0"/>
              </a:rPr>
              <a:t> </a:t>
            </a:r>
            <a:r>
              <a:rPr lang="en-US" sz="1600" b="0" i="0" u="none" strike="noStrike" baseline="0" dirty="0" err="1">
                <a:solidFill>
                  <a:schemeClr val="bg1"/>
                </a:solidFill>
                <a:latin typeface="Calibri" panose="020F0502020204030204" pitchFamily="34" charset="0"/>
                <a:cs typeface="Calibri" panose="020F0502020204030204" pitchFamily="34" charset="0"/>
              </a:rPr>
              <a:t>mẹ</a:t>
            </a:r>
            <a:endParaRPr lang="en-MY" sz="1600" dirty="0">
              <a:solidFill>
                <a:schemeClr val="bg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 xmlns:a16="http://schemas.microsoft.com/office/drawing/2014/main" id="{8338D113-C73B-62D1-D186-B4E34CA4080A}"/>
              </a:ext>
            </a:extLst>
          </p:cNvPr>
          <p:cNvSpPr txBox="1"/>
          <p:nvPr/>
        </p:nvSpPr>
        <p:spPr>
          <a:xfrm>
            <a:off x="231058" y="3804490"/>
            <a:ext cx="4163961" cy="584775"/>
          </a:xfrm>
          <a:prstGeom prst="rect">
            <a:avLst/>
          </a:prstGeom>
          <a:noFill/>
        </p:spPr>
        <p:txBody>
          <a:bodyPr wrap="square">
            <a:spAutoFit/>
          </a:bodyPr>
          <a:lstStyle/>
          <a:p>
            <a:r>
              <a:rPr lang="en-US" sz="1600" b="1" dirty="0" err="1">
                <a:solidFill>
                  <a:srgbClr val="C80017"/>
                </a:solidFill>
                <a:latin typeface="Calibri" panose="020F0502020204030204" pitchFamily="34" charset="0"/>
                <a:cs typeface="Calibri" panose="020F0502020204030204" pitchFamily="34" charset="0"/>
              </a:rPr>
              <a:t>Thách</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thức</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trong</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quá</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trình</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chuyển</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dạ</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và</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sinh</a:t>
            </a:r>
            <a:r>
              <a:rPr lang="en-US" sz="1600" b="1" dirty="0">
                <a:solidFill>
                  <a:srgbClr val="C80017"/>
                </a:solidFill>
                <a:latin typeface="Calibri" panose="020F0502020204030204" pitchFamily="34" charset="0"/>
                <a:cs typeface="Calibri" panose="020F0502020204030204" pitchFamily="34" charset="0"/>
              </a:rPr>
              <a:t> </a:t>
            </a:r>
            <a:r>
              <a:rPr lang="en-US" sz="1600" b="1" dirty="0" err="1">
                <a:solidFill>
                  <a:srgbClr val="C80017"/>
                </a:solidFill>
                <a:latin typeface="Calibri" panose="020F0502020204030204" pitchFamily="34" charset="0"/>
                <a:cs typeface="Calibri" panose="020F0502020204030204" pitchFamily="34" charset="0"/>
              </a:rPr>
              <a:t>nở</a:t>
            </a:r>
            <a:r>
              <a:rPr lang="en-US" sz="1600" b="1" dirty="0">
                <a:solidFill>
                  <a:srgbClr val="C80017"/>
                </a:solidFill>
                <a:latin typeface="Calibri" panose="020F0502020204030204" pitchFamily="34" charset="0"/>
                <a:cs typeface="Calibri" panose="020F0502020204030204" pitchFamily="34" charset="0"/>
              </a:rPr>
              <a:t>:</a:t>
            </a:r>
            <a:endParaRPr lang="en-MY" sz="1600" dirty="0">
              <a:latin typeface="Calibri" panose="020F0502020204030204" pitchFamily="34" charset="0"/>
              <a:cs typeface="Calibri" panose="020F0502020204030204" pitchFamily="34" charset="0"/>
            </a:endParaRPr>
          </a:p>
        </p:txBody>
      </p:sp>
      <p:sp>
        <p:nvSpPr>
          <p:cNvPr id="17" name="TextBox 16">
            <a:extLst>
              <a:ext uri="{FF2B5EF4-FFF2-40B4-BE49-F238E27FC236}">
                <a16:creationId xmlns="" xmlns:a16="http://schemas.microsoft.com/office/drawing/2014/main" id="{ADA04BAF-7302-5F63-3D28-76F590ADF8E4}"/>
              </a:ext>
            </a:extLst>
          </p:cNvPr>
          <p:cNvSpPr txBox="1"/>
          <p:nvPr/>
        </p:nvSpPr>
        <p:spPr>
          <a:xfrm>
            <a:off x="135935" y="4306821"/>
            <a:ext cx="4367239" cy="1569660"/>
          </a:xfrm>
          <a:prstGeom prst="rect">
            <a:avLst/>
          </a:prstGeom>
          <a:noFill/>
        </p:spPr>
        <p:txBody>
          <a:bodyPr wrap="square">
            <a:spAutoFit/>
          </a:bodyPr>
          <a:lstStyle/>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Các dịch vụ thai sản thường thiếu chính sách chăm sóc thân thiện với bà mẹ</a:t>
            </a: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K</a:t>
            </a:r>
            <a:r>
              <a:rPr lang="vi-VN" sz="1600" dirty="0">
                <a:latin typeface="Calibri" panose="020F0502020204030204" pitchFamily="34" charset="0"/>
                <a:cs typeface="Calibri" panose="020F0502020204030204" pitchFamily="34" charset="0"/>
              </a:rPr>
              <a:t>hông </a:t>
            </a:r>
            <a:r>
              <a:rPr lang="en-US" sz="1600" dirty="0" err="1">
                <a:latin typeface="Calibri" panose="020F0502020204030204" pitchFamily="34" charset="0"/>
                <a:cs typeface="Calibri" panose="020F0502020204030204" pitchFamily="34" charset="0"/>
              </a:rPr>
              <a:t>thực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hiện</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hoặc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thực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hành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kém</a:t>
            </a:r>
            <a:r>
              <a:rPr lang="en-US" sz="1600" dirty="0">
                <a:latin typeface="Calibri" panose="020F0502020204030204" pitchFamily="34" charset="0"/>
                <a:cs typeface="Calibri" panose="020F0502020204030204" pitchFamily="34" charset="0"/>
              </a:rPr>
              <a:t> s</a:t>
            </a:r>
            <a:r>
              <a:rPr lang="vi-VN" sz="1600" dirty="0" err="1">
                <a:latin typeface="Calibri" panose="020F0502020204030204" pitchFamily="34" charset="0"/>
                <a:cs typeface="Calibri" panose="020F0502020204030204" pitchFamily="34" charset="0"/>
              </a:rPr>
              <a:t>áng</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kiến</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Bệnh</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viện</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bạn</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hữu</a:t>
            </a:r>
            <a:r>
              <a:rPr lang="en-US" sz="1600" dirty="0">
                <a:latin typeface="Calibri" panose="020F0502020204030204" pitchFamily="34" charset="0"/>
                <a:cs typeface="Calibri" panose="020F0502020204030204" pitchFamily="34" charset="0"/>
              </a:rPr>
              <a:t> t</a:t>
            </a:r>
            <a:r>
              <a:rPr lang="vi-VN" sz="1600" dirty="0" err="1">
                <a:latin typeface="Calibri" panose="020F0502020204030204" pitchFamily="34" charset="0"/>
                <a:cs typeface="Calibri" panose="020F0502020204030204" pitchFamily="34" charset="0"/>
              </a:rPr>
              <a:t>rẻ</a:t>
            </a:r>
            <a:r>
              <a:rPr lang="vi-VN" sz="1600" dirty="0">
                <a:latin typeface="Calibri" panose="020F0502020204030204" pitchFamily="34" charset="0"/>
                <a:cs typeface="Calibri" panose="020F0502020204030204" pitchFamily="34" charset="0"/>
              </a:rPr>
              <a:t> em (</a:t>
            </a:r>
            <a:r>
              <a:rPr lang="en-US" sz="1600" dirty="0">
                <a:latin typeface="Calibri" panose="020F0502020204030204" pitchFamily="34" charset="0"/>
                <a:cs typeface="Calibri" panose="020F0502020204030204" pitchFamily="34" charset="0"/>
              </a:rPr>
              <a:t>BVBHTE</a:t>
            </a:r>
            <a:r>
              <a:rPr lang="vi-VN" sz="1600" dirty="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Tình trạng thiếu hộ sinh</a:t>
            </a:r>
            <a:r>
              <a:rPr lang="en-US"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thiếu</a:t>
            </a:r>
            <a:r>
              <a:rPr lang="vi-VN" sz="1600" dirty="0">
                <a:latin typeface="Calibri" panose="020F0502020204030204" pitchFamily="34" charset="0"/>
                <a:cs typeface="Calibri" panose="020F0502020204030204" pitchFamily="34" charset="0"/>
              </a:rPr>
              <a:t> đào tạo đầy đủ cho họ</a:t>
            </a:r>
            <a:endParaRPr lang="en-MY" sz="1600" dirty="0">
              <a:latin typeface="Calibri" panose="020F0502020204030204" pitchFamily="34" charset="0"/>
              <a:cs typeface="Calibri" panose="020F0502020204030204" pitchFamily="34" charset="0"/>
            </a:endParaRPr>
          </a:p>
        </p:txBody>
      </p:sp>
      <p:sp>
        <p:nvSpPr>
          <p:cNvPr id="20" name="TextBox 19">
            <a:extLst>
              <a:ext uri="{FF2B5EF4-FFF2-40B4-BE49-F238E27FC236}">
                <a16:creationId xmlns="" xmlns:a16="http://schemas.microsoft.com/office/drawing/2014/main" id="{FF40CA4B-0850-1CB0-D77D-BD2DCC4661B9}"/>
              </a:ext>
            </a:extLst>
          </p:cNvPr>
          <p:cNvSpPr txBox="1"/>
          <p:nvPr/>
        </p:nvSpPr>
        <p:spPr>
          <a:xfrm>
            <a:off x="4570199" y="164361"/>
            <a:ext cx="4573801" cy="584775"/>
          </a:xfrm>
          <a:prstGeom prst="rect">
            <a:avLst/>
          </a:prstGeom>
          <a:noFill/>
        </p:spPr>
        <p:txBody>
          <a:bodyPr wrap="square">
            <a:spAutoFit/>
          </a:bodyPr>
          <a:lstStyle/>
          <a:p>
            <a:r>
              <a:rPr lang="en-MY" sz="1600" b="1" dirty="0" err="1">
                <a:solidFill>
                  <a:srgbClr val="104289"/>
                </a:solidFill>
              </a:rPr>
              <a:t>Chăm</a:t>
            </a:r>
            <a:r>
              <a:rPr lang="en-MY" sz="1600" b="1" dirty="0">
                <a:solidFill>
                  <a:srgbClr val="104289"/>
                </a:solidFill>
              </a:rPr>
              <a:t> </a:t>
            </a:r>
            <a:r>
              <a:rPr lang="en-MY" sz="1600" b="1" dirty="0" err="1">
                <a:solidFill>
                  <a:srgbClr val="104289"/>
                </a:solidFill>
              </a:rPr>
              <a:t>sóc</a:t>
            </a:r>
            <a:r>
              <a:rPr lang="en-MY" sz="1600" b="1" dirty="0">
                <a:solidFill>
                  <a:srgbClr val="104289"/>
                </a:solidFill>
              </a:rPr>
              <a:t> </a:t>
            </a:r>
            <a:r>
              <a:rPr lang="en-MY" sz="1600" b="1" dirty="0" err="1">
                <a:solidFill>
                  <a:srgbClr val="104289"/>
                </a:solidFill>
              </a:rPr>
              <a:t>thân</a:t>
            </a:r>
            <a:r>
              <a:rPr lang="en-MY" sz="1600" b="1" dirty="0">
                <a:solidFill>
                  <a:srgbClr val="104289"/>
                </a:solidFill>
              </a:rPr>
              <a:t> </a:t>
            </a:r>
            <a:r>
              <a:rPr lang="en-MY" sz="1600" b="1" dirty="0" err="1">
                <a:solidFill>
                  <a:srgbClr val="104289"/>
                </a:solidFill>
              </a:rPr>
              <a:t>thiện</a:t>
            </a:r>
            <a:r>
              <a:rPr lang="en-MY" sz="1600" b="1" dirty="0">
                <a:solidFill>
                  <a:srgbClr val="104289"/>
                </a:solidFill>
              </a:rPr>
              <a:t> </a:t>
            </a:r>
            <a:r>
              <a:rPr lang="en-MY" sz="1600" b="1" dirty="0" err="1">
                <a:solidFill>
                  <a:srgbClr val="104289"/>
                </a:solidFill>
              </a:rPr>
              <a:t>với</a:t>
            </a:r>
            <a:r>
              <a:rPr lang="en-MY" sz="1600" b="1" dirty="0">
                <a:solidFill>
                  <a:srgbClr val="104289"/>
                </a:solidFill>
              </a:rPr>
              <a:t> </a:t>
            </a:r>
            <a:r>
              <a:rPr lang="en-MY" sz="1600" b="1" dirty="0" err="1">
                <a:solidFill>
                  <a:srgbClr val="104289"/>
                </a:solidFill>
              </a:rPr>
              <a:t>bà</a:t>
            </a:r>
            <a:r>
              <a:rPr lang="en-MY" sz="1600" b="1" dirty="0">
                <a:solidFill>
                  <a:srgbClr val="104289"/>
                </a:solidFill>
              </a:rPr>
              <a:t> </a:t>
            </a:r>
            <a:r>
              <a:rPr lang="en-MY" sz="1600" b="1" dirty="0" err="1">
                <a:solidFill>
                  <a:srgbClr val="104289"/>
                </a:solidFill>
              </a:rPr>
              <a:t>mẹ</a:t>
            </a:r>
            <a:r>
              <a:rPr lang="en-MY" sz="1600" b="1" dirty="0">
                <a:solidFill>
                  <a:srgbClr val="104289"/>
                </a:solidFill>
              </a:rPr>
              <a:t> bao </a:t>
            </a:r>
            <a:r>
              <a:rPr lang="en-MY" sz="1600" b="1" dirty="0" err="1">
                <a:solidFill>
                  <a:srgbClr val="104289"/>
                </a:solidFill>
              </a:rPr>
              <a:t>gồm</a:t>
            </a:r>
            <a:r>
              <a:rPr lang="en-MY" sz="1600" b="1" dirty="0">
                <a:solidFill>
                  <a:srgbClr val="104289"/>
                </a:solidFill>
              </a:rPr>
              <a:t>:</a:t>
            </a:r>
          </a:p>
          <a:p>
            <a:endParaRPr lang="en-MY" sz="1600" dirty="0"/>
          </a:p>
        </p:txBody>
      </p:sp>
      <p:sp>
        <p:nvSpPr>
          <p:cNvPr id="21" name="TextBox 20">
            <a:extLst>
              <a:ext uri="{FF2B5EF4-FFF2-40B4-BE49-F238E27FC236}">
                <a16:creationId xmlns="" xmlns:a16="http://schemas.microsoft.com/office/drawing/2014/main" id="{DA816ED3-B562-FE0C-EA7E-4D956E09AC95}"/>
              </a:ext>
            </a:extLst>
          </p:cNvPr>
          <p:cNvSpPr txBox="1"/>
          <p:nvPr/>
        </p:nvSpPr>
        <p:spPr>
          <a:xfrm>
            <a:off x="4823397" y="491804"/>
            <a:ext cx="4008940" cy="1323439"/>
          </a:xfrm>
          <a:prstGeom prst="rect">
            <a:avLst/>
          </a:prstGeom>
          <a:noFill/>
        </p:spPr>
        <p:txBody>
          <a:bodyPr wrap="square">
            <a:spAutoFit/>
          </a:bodyPr>
          <a:lstStyle/>
          <a:p>
            <a:pPr marL="285750" indent="-285750">
              <a:buFont typeface="Arial" panose="020B0604020202020204" pitchFamily="34" charset="0"/>
              <a:buChar char="•"/>
            </a:pPr>
            <a:r>
              <a:rPr lang="en-US" sz="1600" dirty="0" err="1">
                <a:latin typeface="Calibri" panose="020F0502020204030204" pitchFamily="34" charset="0"/>
                <a:cs typeface="Calibri" panose="020F0502020204030204" pitchFamily="34" charset="0"/>
              </a:rPr>
              <a:t>Môi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trường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yên</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tĩnh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thoải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mái</a:t>
            </a: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err="1">
                <a:latin typeface="Calibri" panose="020F0502020204030204" pitchFamily="34" charset="0"/>
                <a:cs typeface="Calibri" panose="020F0502020204030204" pitchFamily="34" charset="0"/>
              </a:rPr>
              <a:t>Tự</a:t>
            </a:r>
            <a:r>
              <a:rPr lang="en-US" sz="1600" dirty="0">
                <a:latin typeface="Calibri" panose="020F0502020204030204" pitchFamily="34" charset="0"/>
                <a:cs typeface="Calibri" panose="020F0502020204030204" pitchFamily="34" charset="0"/>
              </a:rPr>
              <a:t> do </a:t>
            </a:r>
            <a:r>
              <a:rPr lang="en-US" sz="1600" dirty="0" err="1">
                <a:latin typeface="Calibri" panose="020F0502020204030204" pitchFamily="34" charset="0"/>
                <a:cs typeface="Calibri" panose="020F0502020204030204" pitchFamily="34" charset="0"/>
              </a:rPr>
              <a:t>đi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lại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ăn</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uống</a:t>
            </a: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err="1">
                <a:latin typeface="Calibri" panose="020F0502020204030204" pitchFamily="34" charset="0"/>
                <a:cs typeface="Calibri" panose="020F0502020204030204" pitchFamily="34" charset="0"/>
              </a:rPr>
              <a:t>Kê</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thuốc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tối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thiểu</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tư</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thế</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sinh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đẻ</a:t>
            </a: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err="1">
                <a:latin typeface="Calibri" panose="020F0502020204030204" pitchFamily="34" charset="0"/>
                <a:cs typeface="Calibri" panose="020F0502020204030204" pitchFamily="34" charset="0"/>
              </a:rPr>
              <a:t>Tiếp</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xúc</a:t>
            </a:r>
            <a:r>
              <a:rPr lang="en-US" sz="1600" dirty="0">
                <a:latin typeface="Calibri" panose="020F0502020204030204" pitchFamily="34" charset="0"/>
                <a:cs typeface="Calibri" panose="020F0502020204030204" pitchFamily="34" charset="0"/>
              </a:rPr>
              <a:t> da </a:t>
            </a:r>
            <a:r>
              <a:rPr lang="en-US" sz="1600" dirty="0" err="1">
                <a:latin typeface="Calibri" panose="020F0502020204030204" pitchFamily="34" charset="0"/>
                <a:cs typeface="Calibri" panose="020F0502020204030204" pitchFamily="34" charset="0"/>
              </a:rPr>
              <a:t>kề</a:t>
            </a:r>
            <a:r>
              <a:rPr lang="en-US" sz="1600" dirty="0">
                <a:latin typeface="Calibri" panose="020F0502020204030204" pitchFamily="34" charset="0"/>
                <a:cs typeface="Calibri" panose="020F0502020204030204" pitchFamily="34" charset="0"/>
              </a:rPr>
              <a:t> da </a:t>
            </a:r>
            <a:r>
              <a:rPr lang="en-US" sz="1600" dirty="0" err="1">
                <a:latin typeface="Calibri" panose="020F0502020204030204" pitchFamily="34" charset="0"/>
                <a:cs typeface="Calibri" panose="020F0502020204030204" pitchFamily="34" charset="0"/>
              </a:rPr>
              <a:t>ngay</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lập</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tức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bú</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sớm</a:t>
            </a: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err="1">
                <a:latin typeface="Calibri" panose="020F0502020204030204" pitchFamily="34" charset="0"/>
                <a:cs typeface="Calibri" panose="020F0502020204030204" pitchFamily="34" charset="0"/>
              </a:rPr>
              <a:t>Người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đồng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hành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khi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sinh</a:t>
            </a:r>
            <a:endParaRPr lang="en-US" sz="1600" dirty="0">
              <a:latin typeface="Calibri" panose="020F0502020204030204" pitchFamily="34" charset="0"/>
              <a:cs typeface="Calibri" panose="020F0502020204030204" pitchFamily="34" charset="0"/>
            </a:endParaRPr>
          </a:p>
        </p:txBody>
      </p:sp>
      <p:sp>
        <p:nvSpPr>
          <p:cNvPr id="22" name="TextBox 21">
            <a:extLst>
              <a:ext uri="{FF2B5EF4-FFF2-40B4-BE49-F238E27FC236}">
                <a16:creationId xmlns="" xmlns:a16="http://schemas.microsoft.com/office/drawing/2014/main" id="{F0E1C6B2-8B40-DFED-7236-6E21CFC7749C}"/>
              </a:ext>
            </a:extLst>
          </p:cNvPr>
          <p:cNvSpPr txBox="1"/>
          <p:nvPr/>
        </p:nvSpPr>
        <p:spPr>
          <a:xfrm>
            <a:off x="4679979" y="3573240"/>
            <a:ext cx="4165846" cy="338554"/>
          </a:xfrm>
          <a:prstGeom prst="rect">
            <a:avLst/>
          </a:prstGeom>
          <a:noFill/>
        </p:spPr>
        <p:txBody>
          <a:bodyPr wrap="square">
            <a:spAutoFit/>
          </a:bodyPr>
          <a:lstStyle/>
          <a:p>
            <a:r>
              <a:rPr lang="en-MY" sz="1600" b="1" i="0" u="none" strike="noStrike" baseline="0" dirty="0" err="1">
                <a:solidFill>
                  <a:srgbClr val="0F4289"/>
                </a:solidFill>
                <a:latin typeface="Calibri" panose="020F0502020204030204" pitchFamily="34" charset="0"/>
                <a:cs typeface="Calibri" panose="020F0502020204030204" pitchFamily="34" charset="0"/>
              </a:rPr>
              <a:t>Cách</a:t>
            </a:r>
            <a:r>
              <a:rPr lang="en-MY" sz="1600" b="1" i="0" u="none" strike="noStrike" baseline="0" dirty="0">
                <a:solidFill>
                  <a:srgbClr val="0F4289"/>
                </a:solidFill>
                <a:latin typeface="Calibri" panose="020F0502020204030204" pitchFamily="34" charset="0"/>
                <a:cs typeface="Calibri" panose="020F0502020204030204" pitchFamily="34" charset="0"/>
              </a:rPr>
              <a:t> </a:t>
            </a:r>
            <a:r>
              <a:rPr lang="en-MY" sz="1600" b="1" i="0" u="none" strike="noStrike" baseline="0" dirty="0" err="1">
                <a:solidFill>
                  <a:srgbClr val="0F4289"/>
                </a:solidFill>
                <a:latin typeface="Calibri" panose="020F0502020204030204" pitchFamily="34" charset="0"/>
                <a:cs typeface="Calibri" panose="020F0502020204030204" pitchFamily="34" charset="0"/>
              </a:rPr>
              <a:t>cải</a:t>
            </a:r>
            <a:r>
              <a:rPr lang="en-MY" sz="1600" b="1" i="0" u="none" strike="noStrike" baseline="0" dirty="0">
                <a:solidFill>
                  <a:srgbClr val="0F4289"/>
                </a:solidFill>
                <a:latin typeface="Calibri" panose="020F0502020204030204" pitchFamily="34" charset="0"/>
                <a:cs typeface="Calibri" panose="020F0502020204030204" pitchFamily="34" charset="0"/>
              </a:rPr>
              <a:t> </a:t>
            </a:r>
            <a:r>
              <a:rPr lang="en-MY" sz="1600" b="1" i="0" u="none" strike="noStrike" baseline="0" dirty="0" err="1">
                <a:solidFill>
                  <a:srgbClr val="0F4289"/>
                </a:solidFill>
                <a:latin typeface="Calibri" panose="020F0502020204030204" pitchFamily="34" charset="0"/>
                <a:cs typeface="Calibri" panose="020F0502020204030204" pitchFamily="34" charset="0"/>
              </a:rPr>
              <a:t>thiện</a:t>
            </a:r>
            <a:r>
              <a:rPr lang="en-MY" sz="1600" b="1" i="0" u="none" strike="noStrike" baseline="0" dirty="0">
                <a:solidFill>
                  <a:srgbClr val="0F4289"/>
                </a:solidFill>
                <a:latin typeface="Calibri" panose="020F0502020204030204" pitchFamily="34" charset="0"/>
                <a:cs typeface="Calibri" panose="020F0502020204030204" pitchFamily="34" charset="0"/>
              </a:rPr>
              <a:t> </a:t>
            </a:r>
            <a:r>
              <a:rPr lang="en-MY" sz="1600" b="1" i="0" u="none" strike="noStrike" baseline="0" dirty="0" err="1">
                <a:solidFill>
                  <a:srgbClr val="0F4289"/>
                </a:solidFill>
                <a:latin typeface="Calibri" panose="020F0502020204030204" pitchFamily="34" charset="0"/>
                <a:cs typeface="Calibri" panose="020F0502020204030204" pitchFamily="34" charset="0"/>
              </a:rPr>
              <a:t>hỗ</a:t>
            </a:r>
            <a:r>
              <a:rPr lang="en-MY" sz="1600" b="1" i="0" u="none" strike="noStrike" baseline="0" dirty="0">
                <a:solidFill>
                  <a:srgbClr val="0F4289"/>
                </a:solidFill>
                <a:latin typeface="Calibri" panose="020F0502020204030204" pitchFamily="34" charset="0"/>
                <a:cs typeface="Calibri" panose="020F0502020204030204" pitchFamily="34" charset="0"/>
              </a:rPr>
              <a:t> </a:t>
            </a:r>
            <a:r>
              <a:rPr lang="en-MY" sz="1600" b="1" i="0" u="none" strike="noStrike" baseline="0" dirty="0" err="1">
                <a:solidFill>
                  <a:srgbClr val="0F4289"/>
                </a:solidFill>
                <a:latin typeface="Calibri" panose="020F0502020204030204" pitchFamily="34" charset="0"/>
                <a:cs typeface="Calibri" panose="020F0502020204030204" pitchFamily="34" charset="0"/>
              </a:rPr>
              <a:t>trợ</a:t>
            </a:r>
            <a:r>
              <a:rPr lang="en-MY" sz="1600" b="1" dirty="0">
                <a:solidFill>
                  <a:srgbClr val="0F4289"/>
                </a:solidFill>
                <a:latin typeface="Calibri" panose="020F0502020204030204" pitchFamily="34" charset="0"/>
                <a:cs typeface="Calibri" panose="020F0502020204030204" pitchFamily="34" charset="0"/>
              </a:rPr>
              <a:t>:</a:t>
            </a:r>
            <a:endParaRPr lang="en-MY" sz="1600" dirty="0">
              <a:solidFill>
                <a:srgbClr val="0F4289"/>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 xmlns:a16="http://schemas.microsoft.com/office/drawing/2014/main" id="{7D9FEA64-7D72-2818-FDA0-5C17B97F2B75}"/>
              </a:ext>
            </a:extLst>
          </p:cNvPr>
          <p:cNvSpPr txBox="1"/>
          <p:nvPr/>
        </p:nvSpPr>
        <p:spPr>
          <a:xfrm>
            <a:off x="4660491" y="3859512"/>
            <a:ext cx="4357406" cy="2800767"/>
          </a:xfrm>
          <a:prstGeom prst="rect">
            <a:avLst/>
          </a:prstGeom>
          <a:noFill/>
        </p:spPr>
        <p:txBody>
          <a:bodyPr wrap="square">
            <a:spAutoFit/>
          </a:bodyPr>
          <a:lstStyle/>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Vận động chính </a:t>
            </a:r>
            <a:r>
              <a:rPr lang="vi-VN" sz="1600" dirty="0" err="1">
                <a:solidFill>
                  <a:schemeClr val="bg1"/>
                </a:solidFill>
                <a:latin typeface="Calibri" panose="020F0502020204030204" pitchFamily="34" charset="0"/>
                <a:cs typeface="Calibri" panose="020F0502020204030204" pitchFamily="34" charset="0"/>
              </a:rPr>
              <a:t>sách</a:t>
            </a:r>
            <a:r>
              <a:rPr lang="vi-VN" sz="1600" dirty="0">
                <a:solidFill>
                  <a:schemeClr val="bg1"/>
                </a:solidFill>
                <a:latin typeface="Calibri" panose="020F0502020204030204" pitchFamily="34" charset="0"/>
                <a:cs typeface="Calibri" panose="020F0502020204030204" pitchFamily="34" charset="0"/>
              </a:rPr>
              <a:t>,</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thúc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đẩy</a:t>
            </a:r>
            <a:r>
              <a:rPr lang="vi-VN" sz="1600" dirty="0">
                <a:solidFill>
                  <a:schemeClr val="bg1"/>
                </a:solidFill>
                <a:latin typeface="Calibri" panose="020F0502020204030204" pitchFamily="34" charset="0"/>
                <a:cs typeface="Calibri" panose="020F0502020204030204" pitchFamily="34" charset="0"/>
              </a:rPr>
              <a:t> đầu tư </a:t>
            </a:r>
            <a:r>
              <a:rPr lang="en-US"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thực hiện chăm sóc thân thiện với bà </a:t>
            </a:r>
            <a:r>
              <a:rPr lang="vi-VN" sz="1600" dirty="0" err="1">
                <a:solidFill>
                  <a:schemeClr val="bg1"/>
                </a:solidFill>
                <a:latin typeface="Calibri" panose="020F0502020204030204" pitchFamily="34" charset="0"/>
                <a:cs typeface="Calibri" panose="020F0502020204030204" pitchFamily="34" charset="0"/>
              </a:rPr>
              <a:t>mẹ</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triển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khai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sáng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kiến</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Bệnh</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viện</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bạn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hữu</a:t>
            </a:r>
            <a:r>
              <a:rPr lang="en-US" sz="1600" dirty="0">
                <a:solidFill>
                  <a:schemeClr val="bg1"/>
                </a:solidFill>
                <a:latin typeface="Calibri" panose="020F0502020204030204" pitchFamily="34" charset="0"/>
                <a:cs typeface="Calibri" panose="020F0502020204030204" pitchFamily="34" charset="0"/>
              </a:rPr>
              <a:t> t</a:t>
            </a:r>
            <a:r>
              <a:rPr lang="vi-VN" sz="1600" dirty="0" err="1">
                <a:solidFill>
                  <a:schemeClr val="bg1"/>
                </a:solidFill>
                <a:latin typeface="Calibri" panose="020F0502020204030204" pitchFamily="34" charset="0"/>
                <a:cs typeface="Calibri" panose="020F0502020204030204" pitchFamily="34" charset="0"/>
              </a:rPr>
              <a:t>rẻ</a:t>
            </a:r>
            <a:r>
              <a:rPr lang="vi-VN" sz="1600" dirty="0">
                <a:solidFill>
                  <a:schemeClr val="bg1"/>
                </a:solidFill>
                <a:latin typeface="Calibri" panose="020F0502020204030204" pitchFamily="34" charset="0"/>
                <a:cs typeface="Calibri" panose="020F0502020204030204" pitchFamily="34" charset="0"/>
              </a:rPr>
              <a:t> em </a:t>
            </a:r>
            <a:r>
              <a:rPr lang="en-US" sz="1600" dirty="0" err="1">
                <a:solidFill>
                  <a:schemeClr val="bg1"/>
                </a:solidFill>
                <a:latin typeface="Calibri" panose="020F0502020204030204" pitchFamily="34" charset="0"/>
                <a:cs typeface="Calibri" panose="020F0502020204030204" pitchFamily="34" charset="0"/>
              </a:rPr>
              <a:t>trong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việc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chăm</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sóc</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thai sản</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Tích hợp chính sách thân thiện với bà mẹ </a:t>
            </a:r>
            <a:r>
              <a:rPr lang="vi-VN"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B</a:t>
            </a:r>
            <a:r>
              <a:rPr lang="en-US" sz="1600" dirty="0">
                <a:solidFill>
                  <a:schemeClr val="bg1"/>
                </a:solidFill>
                <a:latin typeface="Calibri" panose="020F0502020204030204" pitchFamily="34" charset="0"/>
                <a:cs typeface="Calibri" panose="020F0502020204030204" pitchFamily="34" charset="0"/>
              </a:rPr>
              <a:t>VBHTE </a:t>
            </a:r>
            <a:r>
              <a:rPr lang="vi-VN" sz="1600" dirty="0" err="1">
                <a:solidFill>
                  <a:schemeClr val="bg1"/>
                </a:solidFill>
                <a:latin typeface="Calibri" panose="020F0502020204030204" pitchFamily="34" charset="0"/>
                <a:cs typeface="Calibri" panose="020F0502020204030204" pitchFamily="34" charset="0"/>
              </a:rPr>
              <a:t>vào</a:t>
            </a:r>
            <a:r>
              <a:rPr lang="vi-VN" sz="1600" dirty="0">
                <a:solidFill>
                  <a:schemeClr val="bg1"/>
                </a:solidFill>
                <a:latin typeface="Calibri" panose="020F0502020204030204" pitchFamily="34" charset="0"/>
                <a:cs typeface="Calibri" panose="020F0502020204030204" pitchFamily="34" charset="0"/>
              </a:rPr>
              <a:t> các tiêu chuẩn chất lượng chăm sóc sức khỏe bà mẹ, trẻ sơ sinh và </a:t>
            </a:r>
            <a:r>
              <a:rPr lang="vi-VN" sz="1600" dirty="0" err="1">
                <a:solidFill>
                  <a:schemeClr val="bg1"/>
                </a:solidFill>
                <a:latin typeface="Calibri" panose="020F0502020204030204" pitchFamily="34" charset="0"/>
                <a:cs typeface="Calibri" panose="020F0502020204030204" pitchFamily="34" charset="0"/>
              </a:rPr>
              <a:t>trẻ</a:t>
            </a:r>
            <a:r>
              <a:rPr lang="vi-VN" sz="1600" dirty="0">
                <a:solidFill>
                  <a:schemeClr val="bg1"/>
                </a:solidFill>
                <a:latin typeface="Calibri" panose="020F0502020204030204" pitchFamily="34" charset="0"/>
                <a:cs typeface="Calibri" panose="020F0502020204030204" pitchFamily="34" charset="0"/>
              </a:rPr>
              <a:t> em</a:t>
            </a:r>
            <a:r>
              <a:rPr lang="en-US" sz="1600" dirty="0">
                <a:solidFill>
                  <a:schemeClr val="bg1"/>
                </a:solidFill>
                <a:latin typeface="Calibri" panose="020F0502020204030204" pitchFamily="34" charset="0"/>
                <a:cs typeface="Calibri" panose="020F0502020204030204" pitchFamily="34" charset="0"/>
              </a:rPr>
              <a:t>.</a:t>
            </a:r>
            <a:endParaRPr lang="vi-VN" sz="1600" dirty="0">
              <a:solidFill>
                <a:schemeClr val="bg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Đảm bảo rằng </a:t>
            </a:r>
            <a:r>
              <a:rPr lang="vi-VN" sz="1600" dirty="0" err="1">
                <a:solidFill>
                  <a:schemeClr val="bg1"/>
                </a:solidFill>
                <a:latin typeface="Calibri" panose="020F0502020204030204" pitchFamily="34" charset="0"/>
                <a:cs typeface="Calibri" panose="020F0502020204030204" pitchFamily="34" charset="0"/>
              </a:rPr>
              <a:t>các</a:t>
            </a:r>
            <a:r>
              <a:rPr lang="vi-VN" sz="1600" dirty="0">
                <a:solidFill>
                  <a:schemeClr val="bg1"/>
                </a:solidFill>
                <a:latin typeface="Calibri" panose="020F0502020204030204" pitchFamily="34" charset="0"/>
                <a:cs typeface="Calibri" panose="020F0502020204030204" pitchFamily="34" charset="0"/>
              </a:rPr>
              <a:t> n</a:t>
            </a:r>
            <a:r>
              <a:rPr lang="en-US" sz="1600" dirty="0" err="1">
                <a:solidFill>
                  <a:schemeClr val="bg1"/>
                </a:solidFill>
                <a:latin typeface="Calibri" panose="020F0502020204030204" pitchFamily="34" charset="0"/>
                <a:cs typeface="Calibri" panose="020F0502020204030204" pitchFamily="34" charset="0"/>
              </a:rPr>
              <a:t>ơi</a:t>
            </a:r>
            <a:r>
              <a:rPr lang="vi-VN" sz="1600" dirty="0">
                <a:solidFill>
                  <a:schemeClr val="bg1"/>
                </a:solidFill>
                <a:latin typeface="Calibri" panose="020F0502020204030204" pitchFamily="34" charset="0"/>
                <a:cs typeface="Calibri" panose="020F0502020204030204" pitchFamily="34" charset="0"/>
              </a:rPr>
              <a:t> cung cấp dịch vụ chăm sóc sức khỏe có đủ năng </a:t>
            </a:r>
            <a:r>
              <a:rPr lang="vi-VN" sz="1600" dirty="0" err="1">
                <a:solidFill>
                  <a:schemeClr val="bg1"/>
                </a:solidFill>
                <a:latin typeface="Calibri" panose="020F0502020204030204" pitchFamily="34" charset="0"/>
                <a:cs typeface="Calibri" panose="020F0502020204030204" pitchFamily="34" charset="0"/>
              </a:rPr>
              <a:t>lực</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thực</a:t>
            </a:r>
            <a:r>
              <a:rPr lang="vi-VN" sz="1600" dirty="0">
                <a:solidFill>
                  <a:schemeClr val="bg1"/>
                </a:solidFill>
                <a:latin typeface="Calibri" panose="020F0502020204030204" pitchFamily="34" charset="0"/>
                <a:cs typeface="Calibri" panose="020F0502020204030204" pitchFamily="34" charset="0"/>
              </a:rPr>
              <a:t> hiện chăm sóc thân thiện với bà mẹ và tiếp xúc da kề da ngay lập tức</a:t>
            </a:r>
            <a:endParaRPr lang="en-MY" sz="1600" dirty="0">
              <a:solidFill>
                <a:schemeClr val="bg1"/>
              </a:solidFill>
              <a:latin typeface="Calibri" panose="020F0502020204030204" pitchFamily="34" charset="0"/>
              <a:cs typeface="Calibri" panose="020F0502020204030204" pitchFamily="34" charset="0"/>
            </a:endParaRPr>
          </a:p>
        </p:txBody>
      </p:sp>
      <p:pic>
        <p:nvPicPr>
          <p:cNvPr id="25" name="Picture 24" descr="Icon&#10;&#10;Description automatically generated">
            <a:extLst>
              <a:ext uri="{FF2B5EF4-FFF2-40B4-BE49-F238E27FC236}">
                <a16:creationId xmlns="" xmlns:a16="http://schemas.microsoft.com/office/drawing/2014/main" id="{7FB981D6-61A4-6173-A3C6-DAF1E60A5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4548" y="1380620"/>
            <a:ext cx="1260000" cy="1260000"/>
          </a:xfrm>
          <a:prstGeom prst="rect">
            <a:avLst/>
          </a:prstGeom>
        </p:spPr>
      </p:pic>
      <p:pic>
        <p:nvPicPr>
          <p:cNvPr id="27" name="Picture 26" descr="A picture containing person, indoor&#10;&#10;Description automatically generated">
            <a:extLst>
              <a:ext uri="{FF2B5EF4-FFF2-40B4-BE49-F238E27FC236}">
                <a16:creationId xmlns="" xmlns:a16="http://schemas.microsoft.com/office/drawing/2014/main" id="{0F5DD61F-44DC-2E85-5ADF-B7F792C515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6857" y="2519262"/>
            <a:ext cx="1800000" cy="1258939"/>
          </a:xfrm>
          <a:prstGeom prst="ellipse">
            <a:avLst/>
          </a:prstGeom>
        </p:spPr>
      </p:pic>
      <p:pic>
        <p:nvPicPr>
          <p:cNvPr id="29" name="Picture 28" descr="A picture containing wall, person, indoor, hospital room&#10;&#10;Description automatically generated">
            <a:extLst>
              <a:ext uri="{FF2B5EF4-FFF2-40B4-BE49-F238E27FC236}">
                <a16:creationId xmlns="" xmlns:a16="http://schemas.microsoft.com/office/drawing/2014/main" id="{0C4E7037-7DC1-5FC7-9773-4E8306D0058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97" r="12811"/>
          <a:stretch/>
        </p:blipFill>
        <p:spPr>
          <a:xfrm>
            <a:off x="7491007" y="1511989"/>
            <a:ext cx="1572936" cy="1148798"/>
          </a:xfrm>
          <a:prstGeom prst="ellipse">
            <a:avLst/>
          </a:prstGeom>
        </p:spPr>
      </p:pic>
      <p:pic>
        <p:nvPicPr>
          <p:cNvPr id="31" name="Picture 30" descr="A person and person taking a selfie in a car&#10;&#10;Description automatically generated">
            <a:extLst>
              <a:ext uri="{FF2B5EF4-FFF2-40B4-BE49-F238E27FC236}">
                <a16:creationId xmlns="" xmlns:a16="http://schemas.microsoft.com/office/drawing/2014/main" id="{BB9037AD-05D6-B3A5-D07A-482AC5A5B8D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574" y="1271221"/>
            <a:ext cx="1800000" cy="1348352"/>
          </a:xfrm>
          <a:prstGeom prst="ellipse">
            <a:avLst/>
          </a:prstGeom>
        </p:spPr>
      </p:pic>
      <p:pic>
        <p:nvPicPr>
          <p:cNvPr id="33" name="Picture 32" descr="A group of doctors attending to a patient&#10;&#10;Description automatically generated with low confidence">
            <a:extLst>
              <a:ext uri="{FF2B5EF4-FFF2-40B4-BE49-F238E27FC236}">
                <a16:creationId xmlns="" xmlns:a16="http://schemas.microsoft.com/office/drawing/2014/main" id="{81F048D5-A458-D7D3-B434-373E9CA71D5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10484" r="21990"/>
          <a:stretch/>
        </p:blipFill>
        <p:spPr>
          <a:xfrm>
            <a:off x="6164726" y="2389210"/>
            <a:ext cx="1643646" cy="1256902"/>
          </a:xfrm>
          <a:prstGeom prst="ellipse">
            <a:avLst/>
          </a:prstGeom>
        </p:spPr>
      </p:pic>
    </p:spTree>
    <p:extLst>
      <p:ext uri="{BB962C8B-B14F-4D97-AF65-F5344CB8AC3E}">
        <p14:creationId xmlns:p14="http://schemas.microsoft.com/office/powerpoint/2010/main" val="3672309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BC3145A-D3B0-CC58-05F6-CC89250962CF}"/>
              </a:ext>
            </a:extLst>
          </p:cNvPr>
          <p:cNvSpPr/>
          <p:nvPr/>
        </p:nvSpPr>
        <p:spPr>
          <a:xfrm>
            <a:off x="135935" y="117652"/>
            <a:ext cx="8881962" cy="2942303"/>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 xmlns:a16="http://schemas.microsoft.com/office/drawing/2014/main" id="{85D512BF-B7D9-B1FD-98FB-57CCB4F8C388}"/>
              </a:ext>
            </a:extLst>
          </p:cNvPr>
          <p:cNvSpPr/>
          <p:nvPr/>
        </p:nvSpPr>
        <p:spPr>
          <a:xfrm>
            <a:off x="135935" y="3193025"/>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 xmlns:a16="http://schemas.microsoft.com/office/drawing/2014/main" id="{4044010C-639C-1020-51DD-A61B0D281D8D}"/>
              </a:ext>
            </a:extLst>
          </p:cNvPr>
          <p:cNvSpPr/>
          <p:nvPr/>
        </p:nvSpPr>
        <p:spPr>
          <a:xfrm>
            <a:off x="4572000" y="3231258"/>
            <a:ext cx="4445897" cy="3328941"/>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Rectangle 11">
            <a:extLst>
              <a:ext uri="{FF2B5EF4-FFF2-40B4-BE49-F238E27FC236}">
                <a16:creationId xmlns="" xmlns:a16="http://schemas.microsoft.com/office/drawing/2014/main" id="{F6B47BFB-E7DA-8B7D-02CD-5745D25918BE}"/>
              </a:ext>
            </a:extLst>
          </p:cNvPr>
          <p:cNvSpPr/>
          <p:nvPr/>
        </p:nvSpPr>
        <p:spPr>
          <a:xfrm>
            <a:off x="3175819" y="2635045"/>
            <a:ext cx="2792361" cy="832427"/>
          </a:xfrm>
          <a:prstGeom prst="rect">
            <a:avLst/>
          </a:prstGeom>
          <a:solidFill>
            <a:schemeClr val="accent1">
              <a:lumMod val="50000"/>
            </a:schemeClr>
          </a:solidFill>
          <a:ln w="381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3" name="TextBox 12">
            <a:extLst>
              <a:ext uri="{FF2B5EF4-FFF2-40B4-BE49-F238E27FC236}">
                <a16:creationId xmlns="" xmlns:a16="http://schemas.microsoft.com/office/drawing/2014/main" id="{DBBA546F-EC5A-850F-AEB2-24BD77CD6A20}"/>
              </a:ext>
            </a:extLst>
          </p:cNvPr>
          <p:cNvSpPr txBox="1"/>
          <p:nvPr/>
        </p:nvSpPr>
        <p:spPr>
          <a:xfrm>
            <a:off x="3184422" y="2701734"/>
            <a:ext cx="2705101" cy="923330"/>
          </a:xfrm>
          <a:prstGeom prst="rect">
            <a:avLst/>
          </a:prstGeom>
          <a:noFill/>
        </p:spPr>
        <p:txBody>
          <a:bodyPr wrap="square">
            <a:spAutoFit/>
          </a:bodyPr>
          <a:lstStyle/>
          <a:p>
            <a:pPr algn="ctr"/>
            <a:r>
              <a:rPr lang="en-US" sz="1800" b="1" i="0" u="none" strike="noStrike" baseline="0" dirty="0">
                <a:solidFill>
                  <a:schemeClr val="bg1"/>
                </a:solidFill>
                <a:latin typeface="Calibri" panose="020F0502020204030204" pitchFamily="34" charset="0"/>
                <a:cs typeface="Calibri" panose="020F0502020204030204" pitchFamily="34" charset="0"/>
              </a:rPr>
              <a:t>Sau </a:t>
            </a:r>
            <a:r>
              <a:rPr lang="en-US" sz="1800" b="1" i="0" u="none" strike="noStrike" baseline="0" dirty="0" err="1">
                <a:solidFill>
                  <a:schemeClr val="bg1"/>
                </a:solidFill>
                <a:latin typeface="Calibri" panose="020F0502020204030204" pitchFamily="34" charset="0"/>
                <a:cs typeface="Calibri" panose="020F0502020204030204" pitchFamily="34" charset="0"/>
              </a:rPr>
              <a:t>sinh</a:t>
            </a:r>
            <a:r>
              <a:rPr lang="en-US" sz="1800" b="1" i="0" u="none" strike="noStrike" baseline="0" dirty="0">
                <a:solidFill>
                  <a:schemeClr val="bg1"/>
                </a:solidFill>
                <a:latin typeface="Calibri" panose="020F0502020204030204" pitchFamily="34" charset="0"/>
                <a:cs typeface="Calibri" panose="020F0502020204030204" pitchFamily="34" charset="0"/>
              </a:rPr>
              <a:t>/</a:t>
            </a:r>
            <a:r>
              <a:rPr lang="en-US" sz="1800" b="1" i="0" u="none" strike="noStrike" baseline="0" dirty="0" err="1">
                <a:solidFill>
                  <a:schemeClr val="bg1"/>
                </a:solidFill>
                <a:latin typeface="Calibri" panose="020F0502020204030204" pitchFamily="34" charset="0"/>
                <a:cs typeface="Calibri" panose="020F0502020204030204" pitchFamily="34" charset="0"/>
              </a:rPr>
              <a:t>Sáu</a:t>
            </a:r>
            <a:r>
              <a:rPr lang="en-US" sz="1800" b="1" i="0" u="none" strike="noStrike" baseline="0" dirty="0">
                <a:solidFill>
                  <a:schemeClr val="bg1"/>
                </a:solidFill>
                <a:latin typeface="Calibri" panose="020F0502020204030204" pitchFamily="34" charset="0"/>
                <a:cs typeface="Calibri" panose="020F0502020204030204" pitchFamily="34" charset="0"/>
              </a:rPr>
              <a:t> </a:t>
            </a:r>
            <a:r>
              <a:rPr lang="en-US" sz="1800" b="1" i="0" u="none" strike="noStrike" baseline="0" dirty="0" err="1">
                <a:solidFill>
                  <a:schemeClr val="bg1"/>
                </a:solidFill>
                <a:latin typeface="Calibri" panose="020F0502020204030204" pitchFamily="34" charset="0"/>
                <a:cs typeface="Calibri" panose="020F0502020204030204" pitchFamily="34" charset="0"/>
              </a:rPr>
              <a:t>tuần</a:t>
            </a:r>
            <a:r>
              <a:rPr lang="en-US" sz="1800" b="1" i="0" u="none" strike="noStrike" baseline="0" dirty="0">
                <a:solidFill>
                  <a:schemeClr val="bg1"/>
                </a:solidFill>
                <a:latin typeface="Calibri" panose="020F0502020204030204" pitchFamily="34" charset="0"/>
                <a:cs typeface="Calibri" panose="020F0502020204030204" pitchFamily="34" charset="0"/>
              </a:rPr>
              <a:t> </a:t>
            </a:r>
            <a:r>
              <a:rPr lang="en-US" sz="1800" b="1" i="0" u="none" strike="noStrike" baseline="0" dirty="0" err="1">
                <a:solidFill>
                  <a:schemeClr val="bg1"/>
                </a:solidFill>
                <a:latin typeface="Calibri" panose="020F0502020204030204" pitchFamily="34" charset="0"/>
                <a:cs typeface="Calibri" panose="020F0502020204030204" pitchFamily="34" charset="0"/>
              </a:rPr>
              <a:t>đầu</a:t>
            </a:r>
            <a:r>
              <a:rPr lang="en-US" sz="1800" b="1" i="0" u="none" strike="noStrike" baseline="0" dirty="0">
                <a:solidFill>
                  <a:schemeClr val="bg1"/>
                </a:solidFill>
                <a:latin typeface="Calibri" panose="020F0502020204030204" pitchFamily="34" charset="0"/>
                <a:cs typeface="Calibri" panose="020F0502020204030204" pitchFamily="34" charset="0"/>
              </a:rPr>
              <a:t> </a:t>
            </a:r>
            <a:r>
              <a:rPr lang="en-US" sz="1800" b="1" i="0" u="none" strike="noStrike" baseline="0" dirty="0" err="1">
                <a:solidFill>
                  <a:schemeClr val="bg1"/>
                </a:solidFill>
                <a:latin typeface="Calibri" panose="020F0502020204030204" pitchFamily="34" charset="0"/>
                <a:cs typeface="Calibri" panose="020F0502020204030204" pitchFamily="34" charset="0"/>
              </a:rPr>
              <a:t>sau</a:t>
            </a:r>
            <a:r>
              <a:rPr lang="en-US" sz="1800" b="1" i="0" u="none" strike="noStrike" baseline="0" dirty="0">
                <a:solidFill>
                  <a:schemeClr val="bg1"/>
                </a:solidFill>
                <a:latin typeface="Calibri" panose="020F0502020204030204" pitchFamily="34" charset="0"/>
                <a:cs typeface="Calibri" panose="020F0502020204030204" pitchFamily="34" charset="0"/>
              </a:rPr>
              <a:t> </a:t>
            </a:r>
            <a:r>
              <a:rPr lang="en-US" sz="1800" b="1" i="0" u="none" strike="noStrike" baseline="0" dirty="0" err="1">
                <a:solidFill>
                  <a:schemeClr val="bg1"/>
                </a:solidFill>
                <a:latin typeface="Calibri" panose="020F0502020204030204" pitchFamily="34" charset="0"/>
                <a:cs typeface="Calibri" panose="020F0502020204030204" pitchFamily="34" charset="0"/>
              </a:rPr>
              <a:t>sinh</a:t>
            </a:r>
            <a:r>
              <a:rPr lang="en-US" sz="1800" b="1" i="0" u="none" strike="noStrike" baseline="0" dirty="0">
                <a:solidFill>
                  <a:schemeClr val="bg1"/>
                </a:solidFill>
                <a:latin typeface="Calibri" panose="020F0502020204030204" pitchFamily="34" charset="0"/>
                <a:cs typeface="Calibri" panose="020F0502020204030204" pitchFamily="34" charset="0"/>
              </a:rPr>
              <a:t> </a:t>
            </a:r>
          </a:p>
          <a:p>
            <a:pPr algn="ctr"/>
            <a:endParaRPr lang="en-MY" dirty="0">
              <a:solidFill>
                <a:schemeClr val="bg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 xmlns:a16="http://schemas.microsoft.com/office/drawing/2014/main" id="{CBAD15C0-45BD-EF21-A920-7E22B20D2ACC}"/>
              </a:ext>
            </a:extLst>
          </p:cNvPr>
          <p:cNvSpPr txBox="1"/>
          <p:nvPr/>
        </p:nvSpPr>
        <p:spPr>
          <a:xfrm>
            <a:off x="216310" y="231587"/>
            <a:ext cx="8672051" cy="830997"/>
          </a:xfrm>
          <a:prstGeom prst="rect">
            <a:avLst/>
          </a:prstGeom>
          <a:noFill/>
        </p:spPr>
        <p:txBody>
          <a:bodyPr wrap="square">
            <a:spAutoFit/>
          </a:bodyPr>
          <a:lstStyle/>
          <a:p>
            <a:r>
              <a:rPr lang="vi-VN" sz="1600" dirty="0">
                <a:solidFill>
                  <a:schemeClr val="bg1"/>
                </a:solidFill>
                <a:latin typeface="Calibri" panose="020F0502020204030204" pitchFamily="34" charset="0"/>
                <a:cs typeface="Calibri" panose="020F0502020204030204" pitchFamily="34" charset="0"/>
              </a:rPr>
              <a:t>Sau khi mẹ và bé rời phòng sinh, </a:t>
            </a:r>
            <a:r>
              <a:rPr lang="en-US" sz="1600" dirty="0" err="1">
                <a:solidFill>
                  <a:schemeClr val="bg1"/>
                </a:solidFill>
                <a:latin typeface="Calibri" panose="020F0502020204030204" pitchFamily="34" charset="0"/>
                <a:cs typeface="Calibri" panose="020F0502020204030204" pitchFamily="34" charset="0"/>
              </a:rPr>
              <a:t>các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dịch</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vụ</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chăm sóc hậu sản (cho mẹ) &amp; chăm sóc sau sinh (cho bé) </a:t>
            </a:r>
            <a:r>
              <a:rPr lang="en-US" sz="1600" dirty="0" err="1">
                <a:solidFill>
                  <a:schemeClr val="bg1"/>
                </a:solidFill>
                <a:latin typeface="Calibri" panose="020F0502020204030204" pitchFamily="34" charset="0"/>
                <a:cs typeface="Calibri" panose="020F0502020204030204" pitchFamily="34" charset="0"/>
              </a:rPr>
              <a:t>được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tiến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hành</a:t>
            </a:r>
            <a:r>
              <a:rPr lang="vi-VN" sz="1600" dirty="0">
                <a:solidFill>
                  <a:schemeClr val="bg1"/>
                </a:solidFill>
                <a:latin typeface="Calibri" panose="020F0502020204030204" pitchFamily="34" charset="0"/>
                <a:cs typeface="Calibri" panose="020F0502020204030204" pitchFamily="34" charset="0"/>
              </a:rPr>
              <a:t>. Dịch </a:t>
            </a:r>
            <a:r>
              <a:rPr lang="vi-VN" sz="1600" dirty="0" err="1">
                <a:solidFill>
                  <a:schemeClr val="bg1"/>
                </a:solidFill>
                <a:latin typeface="Calibri" panose="020F0502020204030204" pitchFamily="34" charset="0"/>
                <a:cs typeface="Calibri" panose="020F0502020204030204" pitchFamily="34" charset="0"/>
              </a:rPr>
              <a:t>vụ</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này</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được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thực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hiện</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bởi</a:t>
            </a:r>
            <a:r>
              <a:rPr lang="vi-VN" sz="1600" dirty="0">
                <a:solidFill>
                  <a:schemeClr val="bg1"/>
                </a:solidFill>
                <a:latin typeface="Calibri" panose="020F0502020204030204" pitchFamily="34" charset="0"/>
                <a:cs typeface="Calibri" panose="020F0502020204030204" pitchFamily="34" charset="0"/>
              </a:rPr>
              <a:t> nhân viên bệnh viện trong vài </a:t>
            </a:r>
            <a:r>
              <a:rPr lang="vi-VN" sz="1600" dirty="0" err="1">
                <a:solidFill>
                  <a:schemeClr val="bg1"/>
                </a:solidFill>
                <a:latin typeface="Calibri" panose="020F0502020204030204" pitchFamily="34" charset="0"/>
                <a:cs typeface="Calibri" panose="020F0502020204030204" pitchFamily="34" charset="0"/>
              </a:rPr>
              <a:t>giờ</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đến</a:t>
            </a:r>
            <a:r>
              <a:rPr lang="vi-VN" sz="1600" dirty="0">
                <a:solidFill>
                  <a:schemeClr val="bg1"/>
                </a:solidFill>
                <a:latin typeface="Calibri" panose="020F0502020204030204" pitchFamily="34" charset="0"/>
                <a:cs typeface="Calibri" panose="020F0502020204030204" pitchFamily="34" charset="0"/>
              </a:rPr>
              <a:t> vài ngày </a:t>
            </a:r>
            <a:r>
              <a:rPr lang="vi-VN"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dịch</a:t>
            </a:r>
            <a:r>
              <a:rPr lang="vi-VN" sz="1600" dirty="0">
                <a:solidFill>
                  <a:schemeClr val="bg1"/>
                </a:solidFill>
                <a:latin typeface="Calibri" panose="020F0502020204030204" pitchFamily="34" charset="0"/>
                <a:cs typeface="Calibri" panose="020F0502020204030204" pitchFamily="34" charset="0"/>
              </a:rPr>
              <a:t> vụ cộng đồng sẽ tiếp </a:t>
            </a:r>
            <a:r>
              <a:rPr lang="vi-VN" sz="1600" dirty="0" err="1">
                <a:solidFill>
                  <a:schemeClr val="bg1"/>
                </a:solidFill>
                <a:latin typeface="Calibri" panose="020F0502020204030204" pitchFamily="34" charset="0"/>
                <a:cs typeface="Calibri" panose="020F0502020204030204" pitchFamily="34" charset="0"/>
              </a:rPr>
              <a:t>tục</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hỗ</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trợ</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việc</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chăm sóc trong 6 tuần đến khi kiểm tra </a:t>
            </a:r>
            <a:r>
              <a:rPr lang="en-US" sz="1600" dirty="0" err="1">
                <a:solidFill>
                  <a:schemeClr val="bg1"/>
                </a:solidFill>
                <a:latin typeface="Calibri" panose="020F0502020204030204" pitchFamily="34" charset="0"/>
                <a:cs typeface="Calibri" panose="020F0502020204030204" pitchFamily="34" charset="0"/>
              </a:rPr>
              <a:t>trong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giai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đoạn</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hậu sản.</a:t>
            </a:r>
            <a:endParaRPr lang="en-MY" sz="1600" dirty="0">
              <a:solidFill>
                <a:schemeClr val="bg1"/>
              </a:solidFill>
              <a:latin typeface="Calibri" panose="020F0502020204030204" pitchFamily="34" charset="0"/>
              <a:cs typeface="Calibri" panose="020F0502020204030204" pitchFamily="34" charset="0"/>
            </a:endParaRPr>
          </a:p>
        </p:txBody>
      </p:sp>
      <p:sp>
        <p:nvSpPr>
          <p:cNvPr id="18" name="TextBox 17">
            <a:extLst>
              <a:ext uri="{FF2B5EF4-FFF2-40B4-BE49-F238E27FC236}">
                <a16:creationId xmlns="" xmlns:a16="http://schemas.microsoft.com/office/drawing/2014/main" id="{7713F5D6-4C25-6C03-F82A-38826B5F967E}"/>
              </a:ext>
            </a:extLst>
          </p:cNvPr>
          <p:cNvSpPr txBox="1"/>
          <p:nvPr/>
        </p:nvSpPr>
        <p:spPr>
          <a:xfrm>
            <a:off x="86775" y="3759910"/>
            <a:ext cx="4508091" cy="338554"/>
          </a:xfrm>
          <a:prstGeom prst="rect">
            <a:avLst/>
          </a:prstGeom>
          <a:noFill/>
        </p:spPr>
        <p:txBody>
          <a:bodyPr wrap="square">
            <a:spAutoFit/>
          </a:bodyPr>
          <a:lstStyle/>
          <a:p>
            <a:r>
              <a:rPr lang="en-US" sz="1600" b="1" dirty="0" err="1">
                <a:solidFill>
                  <a:srgbClr val="C80017"/>
                </a:solidFill>
              </a:rPr>
              <a:t>Những</a:t>
            </a:r>
            <a:r>
              <a:rPr lang="en-US" sz="1600" b="1" dirty="0">
                <a:solidFill>
                  <a:srgbClr val="C80017"/>
                </a:solidFill>
              </a:rPr>
              <a:t> </a:t>
            </a:r>
            <a:r>
              <a:rPr lang="en-US" sz="1600" b="1" dirty="0" err="1">
                <a:solidFill>
                  <a:srgbClr val="C80017"/>
                </a:solidFill>
              </a:rPr>
              <a:t>thách</a:t>
            </a:r>
            <a:r>
              <a:rPr lang="en-US" sz="1600" b="1" dirty="0">
                <a:solidFill>
                  <a:srgbClr val="C80017"/>
                </a:solidFill>
              </a:rPr>
              <a:t> </a:t>
            </a:r>
            <a:r>
              <a:rPr lang="en-US" sz="1600" b="1" dirty="0" err="1">
                <a:solidFill>
                  <a:srgbClr val="C80017"/>
                </a:solidFill>
              </a:rPr>
              <a:t>thức</a:t>
            </a:r>
            <a:r>
              <a:rPr lang="en-US" sz="1600" b="1" dirty="0">
                <a:solidFill>
                  <a:srgbClr val="C80017"/>
                </a:solidFill>
              </a:rPr>
              <a:t> </a:t>
            </a:r>
            <a:r>
              <a:rPr lang="en-US" sz="1600" b="1" dirty="0" err="1">
                <a:solidFill>
                  <a:srgbClr val="C80017"/>
                </a:solidFill>
              </a:rPr>
              <a:t>trong</a:t>
            </a:r>
            <a:r>
              <a:rPr lang="en-US" sz="1600" b="1" dirty="0">
                <a:solidFill>
                  <a:srgbClr val="C80017"/>
                </a:solidFill>
              </a:rPr>
              <a:t> </a:t>
            </a:r>
            <a:r>
              <a:rPr lang="en-US" sz="1600" b="1" dirty="0" err="1">
                <a:solidFill>
                  <a:srgbClr val="C80017"/>
                </a:solidFill>
              </a:rPr>
              <a:t>giai</a:t>
            </a:r>
            <a:r>
              <a:rPr lang="en-US" sz="1600" b="1" dirty="0">
                <a:solidFill>
                  <a:srgbClr val="C80017"/>
                </a:solidFill>
              </a:rPr>
              <a:t> </a:t>
            </a:r>
            <a:r>
              <a:rPr lang="en-US" sz="1600" b="1" dirty="0" err="1">
                <a:solidFill>
                  <a:srgbClr val="C80017"/>
                </a:solidFill>
              </a:rPr>
              <a:t>đoạn</a:t>
            </a:r>
            <a:r>
              <a:rPr lang="en-US" sz="1600" b="1" dirty="0">
                <a:solidFill>
                  <a:srgbClr val="C80017"/>
                </a:solidFill>
              </a:rPr>
              <a:t> </a:t>
            </a:r>
            <a:r>
              <a:rPr lang="en-US" sz="1600" b="1" dirty="0" err="1">
                <a:solidFill>
                  <a:srgbClr val="C80017"/>
                </a:solidFill>
              </a:rPr>
              <a:t>sau</a:t>
            </a:r>
            <a:r>
              <a:rPr lang="en-US" sz="1600" b="1" dirty="0">
                <a:solidFill>
                  <a:srgbClr val="C80017"/>
                </a:solidFill>
              </a:rPr>
              <a:t> </a:t>
            </a:r>
            <a:r>
              <a:rPr lang="en-US" sz="1600" b="1" dirty="0" err="1">
                <a:solidFill>
                  <a:srgbClr val="C80017"/>
                </a:solidFill>
              </a:rPr>
              <a:t>khi</a:t>
            </a:r>
            <a:r>
              <a:rPr lang="en-US" sz="1600" b="1" dirty="0">
                <a:solidFill>
                  <a:srgbClr val="C80017"/>
                </a:solidFill>
              </a:rPr>
              <a:t> </a:t>
            </a:r>
            <a:r>
              <a:rPr lang="en-US" sz="1600" b="1" dirty="0" err="1">
                <a:solidFill>
                  <a:srgbClr val="C80017"/>
                </a:solidFill>
              </a:rPr>
              <a:t>sinh</a:t>
            </a:r>
            <a:r>
              <a:rPr lang="en-US" sz="1600" b="1" dirty="0">
                <a:solidFill>
                  <a:srgbClr val="C80017"/>
                </a:solidFill>
              </a:rPr>
              <a:t>:</a:t>
            </a:r>
            <a:endParaRPr lang="en-MY" sz="1600" dirty="0"/>
          </a:p>
        </p:txBody>
      </p:sp>
      <p:sp>
        <p:nvSpPr>
          <p:cNvPr id="23" name="TextBox 22">
            <a:extLst>
              <a:ext uri="{FF2B5EF4-FFF2-40B4-BE49-F238E27FC236}">
                <a16:creationId xmlns="" xmlns:a16="http://schemas.microsoft.com/office/drawing/2014/main" id="{7C8D868A-4C2F-920A-C911-9C174F87FB3F}"/>
              </a:ext>
            </a:extLst>
          </p:cNvPr>
          <p:cNvSpPr txBox="1"/>
          <p:nvPr/>
        </p:nvSpPr>
        <p:spPr>
          <a:xfrm>
            <a:off x="4714010" y="3545037"/>
            <a:ext cx="3982065" cy="338554"/>
          </a:xfrm>
          <a:prstGeom prst="rect">
            <a:avLst/>
          </a:prstGeom>
          <a:noFill/>
        </p:spPr>
        <p:txBody>
          <a:bodyPr wrap="square">
            <a:spAutoFit/>
          </a:bodyPr>
          <a:lstStyle/>
          <a:p>
            <a:r>
              <a:rPr lang="en-MY" sz="1600" b="1" dirty="0" err="1">
                <a:solidFill>
                  <a:schemeClr val="bg1"/>
                </a:solidFill>
              </a:rPr>
              <a:t>Cách</a:t>
            </a:r>
            <a:r>
              <a:rPr lang="en-MY" sz="1600" b="1" dirty="0">
                <a:solidFill>
                  <a:schemeClr val="bg1"/>
                </a:solidFill>
              </a:rPr>
              <a:t> </a:t>
            </a:r>
            <a:r>
              <a:rPr lang="en-MY" sz="1600" b="1" dirty="0" err="1">
                <a:solidFill>
                  <a:schemeClr val="bg1"/>
                </a:solidFill>
              </a:rPr>
              <a:t>cải</a:t>
            </a:r>
            <a:r>
              <a:rPr lang="en-MY" sz="1600" b="1" dirty="0">
                <a:solidFill>
                  <a:schemeClr val="bg1"/>
                </a:solidFill>
              </a:rPr>
              <a:t> </a:t>
            </a:r>
            <a:r>
              <a:rPr lang="en-MY" sz="1600" b="1" dirty="0" err="1">
                <a:solidFill>
                  <a:schemeClr val="bg1"/>
                </a:solidFill>
              </a:rPr>
              <a:t>thiện</a:t>
            </a:r>
            <a:r>
              <a:rPr lang="en-MY" sz="1600" b="1" dirty="0">
                <a:solidFill>
                  <a:schemeClr val="bg1"/>
                </a:solidFill>
              </a:rPr>
              <a:t> </a:t>
            </a:r>
            <a:r>
              <a:rPr lang="en-MY" sz="1600" b="1" dirty="0" err="1">
                <a:solidFill>
                  <a:schemeClr val="bg1"/>
                </a:solidFill>
              </a:rPr>
              <a:t>hỗ</a:t>
            </a:r>
            <a:r>
              <a:rPr lang="en-MY" sz="1600" b="1" dirty="0">
                <a:solidFill>
                  <a:schemeClr val="bg1"/>
                </a:solidFill>
              </a:rPr>
              <a:t> </a:t>
            </a:r>
            <a:r>
              <a:rPr lang="en-MY" sz="1600" b="1" dirty="0" err="1">
                <a:solidFill>
                  <a:schemeClr val="bg1"/>
                </a:solidFill>
              </a:rPr>
              <a:t>trợ</a:t>
            </a:r>
            <a:r>
              <a:rPr lang="en-MY" sz="1600" b="1" dirty="0">
                <a:solidFill>
                  <a:schemeClr val="bg1"/>
                </a:solidFill>
              </a:rPr>
              <a:t>:</a:t>
            </a:r>
            <a:endParaRPr lang="en-MY" sz="1600" dirty="0">
              <a:solidFill>
                <a:schemeClr val="bg1"/>
              </a:solidFill>
            </a:endParaRPr>
          </a:p>
        </p:txBody>
      </p:sp>
      <p:sp>
        <p:nvSpPr>
          <p:cNvPr id="24" name="TextBox 23">
            <a:extLst>
              <a:ext uri="{FF2B5EF4-FFF2-40B4-BE49-F238E27FC236}">
                <a16:creationId xmlns="" xmlns:a16="http://schemas.microsoft.com/office/drawing/2014/main" id="{209DD94D-13B1-89DC-4954-00D16A46742B}"/>
              </a:ext>
            </a:extLst>
          </p:cNvPr>
          <p:cNvSpPr txBox="1"/>
          <p:nvPr/>
        </p:nvSpPr>
        <p:spPr>
          <a:xfrm>
            <a:off x="4543199" y="3805722"/>
            <a:ext cx="4413199" cy="2554545"/>
          </a:xfrm>
          <a:prstGeom prst="rect">
            <a:avLst/>
          </a:prstGeom>
          <a:noFill/>
        </p:spPr>
        <p:txBody>
          <a:bodyPr wrap="square">
            <a:spAutoFit/>
          </a:bodyPr>
          <a:lstStyle/>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Đào tạo các hộ sinh/</a:t>
            </a:r>
            <a:r>
              <a:rPr lang="en-US" sz="1600" dirty="0" err="1">
                <a:solidFill>
                  <a:schemeClr val="bg1"/>
                </a:solidFill>
                <a:latin typeface="Calibri" panose="020F0502020204030204" pitchFamily="34" charset="0"/>
                <a:cs typeface="Calibri" panose="020F0502020204030204" pitchFamily="34" charset="0"/>
              </a:rPr>
              <a:t>nơi</a:t>
            </a:r>
            <a:r>
              <a:rPr lang="vi-VN" sz="1600" dirty="0">
                <a:solidFill>
                  <a:schemeClr val="bg1"/>
                </a:solidFill>
                <a:latin typeface="Calibri" panose="020F0502020204030204" pitchFamily="34" charset="0"/>
                <a:cs typeface="Calibri" panose="020F0502020204030204" pitchFamily="34" charset="0"/>
              </a:rPr>
              <a:t> cung cấp dịch vụ chăm sóc sức </a:t>
            </a:r>
            <a:r>
              <a:rPr lang="vi-VN" sz="1600" dirty="0" err="1">
                <a:solidFill>
                  <a:schemeClr val="bg1"/>
                </a:solidFill>
                <a:latin typeface="Calibri" panose="020F0502020204030204" pitchFamily="34" charset="0"/>
                <a:cs typeface="Calibri" panose="020F0502020204030204" pitchFamily="34" charset="0"/>
              </a:rPr>
              <a:t>khỏe</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tư</a:t>
            </a:r>
            <a:r>
              <a:rPr lang="vi-VN" sz="1600" dirty="0">
                <a:solidFill>
                  <a:schemeClr val="bg1"/>
                </a:solidFill>
                <a:latin typeface="Calibri" panose="020F0502020204030204" pitchFamily="34" charset="0"/>
                <a:cs typeface="Calibri" panose="020F0502020204030204" pitchFamily="34" charset="0"/>
              </a:rPr>
              <a:t> vấn cộng đồng về nuôi con bằng sữa mẹ để đưa ra hướng dẫn thực tế</a:t>
            </a:r>
          </a:p>
          <a:p>
            <a:pPr marL="285750" indent="-285750">
              <a:buFont typeface="Arial" panose="020B0604020202020204" pitchFamily="34" charset="0"/>
              <a:buChar char="•"/>
            </a:pPr>
            <a:r>
              <a:rPr lang="en-US" sz="1600" dirty="0" err="1">
                <a:solidFill>
                  <a:schemeClr val="bg1"/>
                </a:solidFill>
                <a:latin typeface="Calibri" panose="020F0502020204030204" pitchFamily="34" charset="0"/>
                <a:cs typeface="Calibri" panose="020F0502020204030204" pitchFamily="34" charset="0"/>
              </a:rPr>
              <a:t>Nơi</a:t>
            </a:r>
            <a:r>
              <a:rPr lang="vi-VN" sz="1600" dirty="0">
                <a:solidFill>
                  <a:schemeClr val="bg1"/>
                </a:solidFill>
                <a:latin typeface="Calibri" panose="020F0502020204030204" pitchFamily="34" charset="0"/>
                <a:cs typeface="Calibri" panose="020F0502020204030204" pitchFamily="34" charset="0"/>
              </a:rPr>
              <a:t> cung cấp dịch vụ chăm sóc sức khỏe có năng lực để hướng dẫn bà </a:t>
            </a:r>
            <a:r>
              <a:rPr lang="vi-VN" sz="1600" dirty="0" err="1">
                <a:solidFill>
                  <a:schemeClr val="bg1"/>
                </a:solidFill>
                <a:latin typeface="Calibri" panose="020F0502020204030204" pitchFamily="34" charset="0"/>
                <a:cs typeface="Calibri" panose="020F0502020204030204" pitchFamily="34" charset="0"/>
              </a:rPr>
              <a:t>mẹ</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về</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việc</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nuôi con bằng sữa </a:t>
            </a:r>
            <a:r>
              <a:rPr lang="vi-VN" sz="1600" dirty="0" err="1">
                <a:solidFill>
                  <a:schemeClr val="bg1"/>
                </a:solidFill>
                <a:latin typeface="Calibri" panose="020F0502020204030204" pitchFamily="34" charset="0"/>
                <a:cs typeface="Calibri" panose="020F0502020204030204" pitchFamily="34" charset="0"/>
              </a:rPr>
              <a:t>mẹ</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một</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cách</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tận</a:t>
            </a:r>
            <a:r>
              <a:rPr lang="vi-VN" sz="1600" dirty="0">
                <a:solidFill>
                  <a:schemeClr val="bg1"/>
                </a:solidFill>
                <a:latin typeface="Calibri" panose="020F0502020204030204" pitchFamily="34" charset="0"/>
                <a:cs typeface="Calibri" panose="020F0502020204030204" pitchFamily="34" charset="0"/>
              </a:rPr>
              <a:t> tình</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Thông báo cho </a:t>
            </a:r>
            <a:r>
              <a:rPr lang="vi-VN" sz="1600" dirty="0" err="1">
                <a:solidFill>
                  <a:schemeClr val="bg1"/>
                </a:solidFill>
                <a:latin typeface="Calibri" panose="020F0502020204030204" pitchFamily="34" charset="0"/>
                <a:cs typeface="Calibri" panose="020F0502020204030204" pitchFamily="34" charset="0"/>
              </a:rPr>
              <a:t>bà</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mẹ</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về</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nơi họ có thể </a:t>
            </a:r>
            <a:r>
              <a:rPr lang="vi-VN" sz="1600" dirty="0" err="1">
                <a:solidFill>
                  <a:schemeClr val="bg1"/>
                </a:solidFill>
                <a:latin typeface="Calibri" panose="020F0502020204030204" pitchFamily="34" charset="0"/>
                <a:cs typeface="Calibri" panose="020F0502020204030204" pitchFamily="34" charset="0"/>
              </a:rPr>
              <a:t>nhận</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những</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hỗ</a:t>
            </a:r>
            <a:r>
              <a:rPr lang="vi-VN" sz="1600" dirty="0">
                <a:solidFill>
                  <a:schemeClr val="bg1"/>
                </a:solidFill>
                <a:latin typeface="Calibri" panose="020F0502020204030204" pitchFamily="34" charset="0"/>
                <a:cs typeface="Calibri" panose="020F0502020204030204" pitchFamily="34" charset="0"/>
              </a:rPr>
              <a:t> trợ thích </a:t>
            </a:r>
            <a:r>
              <a:rPr lang="vi-VN" sz="1600" dirty="0" err="1">
                <a:solidFill>
                  <a:schemeClr val="bg1"/>
                </a:solidFill>
                <a:latin typeface="Calibri" panose="020F0502020204030204" pitchFamily="34" charset="0"/>
                <a:cs typeface="Calibri" panose="020F0502020204030204" pitchFamily="34" charset="0"/>
              </a:rPr>
              <a:t>hợp</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trong</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việc</a:t>
            </a:r>
            <a:r>
              <a:rPr lang="vi-VN" sz="1600" dirty="0">
                <a:solidFill>
                  <a:schemeClr val="bg1"/>
                </a:solidFill>
                <a:latin typeface="Calibri" panose="020F0502020204030204" pitchFamily="34" charset="0"/>
                <a:cs typeface="Calibri" panose="020F0502020204030204" pitchFamily="34" charset="0"/>
              </a:rPr>
              <a:t> nuôi con bằng sữa mẹ</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Hướng dẫn bà mẹ cách vắt sữa</a:t>
            </a:r>
            <a:endParaRPr lang="en-MY" sz="1600" dirty="0">
              <a:solidFill>
                <a:schemeClr val="bg1"/>
              </a:solidFill>
              <a:latin typeface="Calibri" panose="020F0502020204030204" pitchFamily="34" charset="0"/>
              <a:cs typeface="Calibri" panose="020F0502020204030204" pitchFamily="34" charset="0"/>
            </a:endParaRPr>
          </a:p>
        </p:txBody>
      </p:sp>
      <p:pic>
        <p:nvPicPr>
          <p:cNvPr id="19" name="Picture 18" descr="A picture containing person&#10;&#10;Description automatically generated">
            <a:extLst>
              <a:ext uri="{FF2B5EF4-FFF2-40B4-BE49-F238E27FC236}">
                <a16:creationId xmlns="" xmlns:a16="http://schemas.microsoft.com/office/drawing/2014/main" id="{97B366F7-794F-60A5-9FB5-1CD9FEE6A2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09" y="1258695"/>
            <a:ext cx="1800000" cy="1262391"/>
          </a:xfrm>
          <a:prstGeom prst="ellipse">
            <a:avLst/>
          </a:prstGeom>
        </p:spPr>
      </p:pic>
      <p:pic>
        <p:nvPicPr>
          <p:cNvPr id="25" name="Picture 24" descr="A picture containing person, indoor, wall&#10;&#10;Description automatically generated">
            <a:extLst>
              <a:ext uri="{FF2B5EF4-FFF2-40B4-BE49-F238E27FC236}">
                <a16:creationId xmlns="" xmlns:a16="http://schemas.microsoft.com/office/drawing/2014/main" id="{7388EDF1-E7C2-2572-B486-0E2B8BB960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64" y="2256831"/>
            <a:ext cx="1800000" cy="1350000"/>
          </a:xfrm>
          <a:prstGeom prst="ellipse">
            <a:avLst/>
          </a:prstGeom>
        </p:spPr>
      </p:pic>
      <p:pic>
        <p:nvPicPr>
          <p:cNvPr id="27" name="Picture 26" descr="A picture containing person, indoor, wall, people&#10;&#10;Description automatically generated">
            <a:extLst>
              <a:ext uri="{FF2B5EF4-FFF2-40B4-BE49-F238E27FC236}">
                <a16:creationId xmlns="" xmlns:a16="http://schemas.microsoft.com/office/drawing/2014/main" id="{A934BE7A-6D58-C382-A28B-7C6EDA1F6C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9123" y="1164433"/>
            <a:ext cx="1800000" cy="1350000"/>
          </a:xfrm>
          <a:prstGeom prst="ellipse">
            <a:avLst/>
          </a:prstGeom>
        </p:spPr>
      </p:pic>
      <p:pic>
        <p:nvPicPr>
          <p:cNvPr id="29" name="Picture 28" descr="A group of people sitting in chairs&#10;&#10;Description automatically generated with low confidence">
            <a:extLst>
              <a:ext uri="{FF2B5EF4-FFF2-40B4-BE49-F238E27FC236}">
                <a16:creationId xmlns="" xmlns:a16="http://schemas.microsoft.com/office/drawing/2014/main" id="{07D013EA-8A3B-8B02-02AF-19C7F1BC41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73586" y="2459024"/>
            <a:ext cx="1800000" cy="1350000"/>
          </a:xfrm>
          <a:prstGeom prst="ellipse">
            <a:avLst/>
          </a:prstGeom>
        </p:spPr>
      </p:pic>
      <p:pic>
        <p:nvPicPr>
          <p:cNvPr id="31" name="Picture 30" descr="Icon&#10;&#10;Description automatically generated">
            <a:extLst>
              <a:ext uri="{FF2B5EF4-FFF2-40B4-BE49-F238E27FC236}">
                <a16:creationId xmlns="" xmlns:a16="http://schemas.microsoft.com/office/drawing/2014/main" id="{2C68403F-186D-1AE9-D79A-400FD3683E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20658" y="1385147"/>
            <a:ext cx="1260000" cy="1260000"/>
          </a:xfrm>
          <a:prstGeom prst="rect">
            <a:avLst/>
          </a:prstGeom>
        </p:spPr>
      </p:pic>
      <p:sp>
        <p:nvSpPr>
          <p:cNvPr id="22" name="Rectangle 21">
            <a:extLst>
              <a:ext uri="{FF2B5EF4-FFF2-40B4-BE49-F238E27FC236}">
                <a16:creationId xmlns="" xmlns:a16="http://schemas.microsoft.com/office/drawing/2014/main" id="{B6E6AE16-9306-09D6-A33E-36CCAC9CBFB1}"/>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Tahoma" panose="020B0604030504040204" pitchFamily="34" charset="0"/>
                <a:cs typeface="Tahoma" panose="020B0604030504040204" pitchFamily="34" charset="0"/>
              </a:rPr>
              <a:t>WABA | TUẦN LỄ THẾ GIỚI NUÔI CON BẰNG SỮA MẸ 2022</a:t>
            </a:r>
            <a:endParaRPr lang="en-MY" dirty="0">
              <a:ea typeface="Tahoma" panose="020B0604030504040204" pitchFamily="34" charset="0"/>
              <a:cs typeface="Tahoma" panose="020B0604030504040204" pitchFamily="34" charset="0"/>
            </a:endParaRPr>
          </a:p>
        </p:txBody>
      </p:sp>
      <p:pic>
        <p:nvPicPr>
          <p:cNvPr id="30" name="Picture 29" descr="Logo&#10;&#10;Description automatically generated">
            <a:extLst>
              <a:ext uri="{FF2B5EF4-FFF2-40B4-BE49-F238E27FC236}">
                <a16:creationId xmlns="" xmlns:a16="http://schemas.microsoft.com/office/drawing/2014/main" id="{54ECE161-A07F-3FFA-6FA2-99008D0B554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pic>
        <p:nvPicPr>
          <p:cNvPr id="28" name="Picture 27" descr="A picture containing logo&#10;&#10;Description automatically generated">
            <a:extLst>
              <a:ext uri="{FF2B5EF4-FFF2-40B4-BE49-F238E27FC236}">
                <a16:creationId xmlns="" xmlns:a16="http://schemas.microsoft.com/office/drawing/2014/main" id="{CDD49C93-CA56-5DD8-4DAE-3BF99DB33C6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305" y="6268398"/>
            <a:ext cx="451303" cy="594000"/>
          </a:xfrm>
          <a:prstGeom prst="rect">
            <a:avLst/>
          </a:prstGeom>
        </p:spPr>
      </p:pic>
      <p:sp>
        <p:nvSpPr>
          <p:cNvPr id="21" name="TextBox 20">
            <a:extLst>
              <a:ext uri="{FF2B5EF4-FFF2-40B4-BE49-F238E27FC236}">
                <a16:creationId xmlns="" xmlns:a16="http://schemas.microsoft.com/office/drawing/2014/main" id="{C6597798-2241-A442-7440-E427855F173C}"/>
              </a:ext>
            </a:extLst>
          </p:cNvPr>
          <p:cNvSpPr txBox="1"/>
          <p:nvPr/>
        </p:nvSpPr>
        <p:spPr>
          <a:xfrm>
            <a:off x="135935" y="4101462"/>
            <a:ext cx="4367239" cy="2308324"/>
          </a:xfrm>
          <a:prstGeom prst="rect">
            <a:avLst/>
          </a:prstGeom>
          <a:noFill/>
        </p:spPr>
        <p:txBody>
          <a:bodyPr wrap="square">
            <a:spAutoFit/>
          </a:bodyPr>
          <a:lstStyle/>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Nhân viên có thể không được đào </a:t>
            </a:r>
            <a:r>
              <a:rPr lang="vi-VN" sz="1600" dirty="0" err="1">
                <a:latin typeface="Calibri" panose="020F0502020204030204" pitchFamily="34" charset="0"/>
                <a:cs typeface="Calibri" panose="020F0502020204030204" pitchFamily="34" charset="0"/>
              </a:rPr>
              <a:t>tạo</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trong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việc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hỗ</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trợ</a:t>
            </a:r>
            <a:r>
              <a:rPr lang="en-US"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thực</a:t>
            </a:r>
            <a:r>
              <a:rPr lang="vi-VN" sz="1600" dirty="0">
                <a:latin typeface="Calibri" panose="020F0502020204030204" pitchFamily="34" charset="0"/>
                <a:cs typeface="Calibri" panose="020F0502020204030204" pitchFamily="34" charset="0"/>
              </a:rPr>
              <a:t> tế hiệu quả cho việc nuôi con bằng sữa mẹ.</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Nhân viên có thể không có đủ thời gian trong một hoặc hai ngày đầu để giúp các bà mẹ nuôi con bằng sữa mẹ.</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Các bà mẹ rời </a:t>
            </a:r>
            <a:r>
              <a:rPr lang="en-US" sz="1600" dirty="0" err="1">
                <a:latin typeface="Calibri" panose="020F0502020204030204" pitchFamily="34" charset="0"/>
                <a:cs typeface="Calibri" panose="020F0502020204030204" pitchFamily="34" charset="0"/>
              </a:rPr>
              <a:t>cơ</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sở</a:t>
            </a:r>
            <a:r>
              <a:rPr lang="en-US" sz="1600" dirty="0">
                <a:latin typeface="Calibri" panose="020F0502020204030204" pitchFamily="34" charset="0"/>
                <a:cs typeface="Calibri" panose="020F0502020204030204" pitchFamily="34" charset="0"/>
              </a:rPr>
              <a:t> y </a:t>
            </a:r>
            <a:r>
              <a:rPr lang="en-US" sz="1600" dirty="0" err="1">
                <a:latin typeface="Calibri" panose="020F0502020204030204" pitchFamily="34" charset="0"/>
                <a:cs typeface="Calibri" panose="020F0502020204030204" pitchFamily="34" charset="0"/>
              </a:rPr>
              <a:t>tế</a:t>
            </a:r>
            <a:r>
              <a:rPr lang="en-US" sz="1600" dirty="0">
                <a:latin typeface="Calibri" panose="020F0502020204030204" pitchFamily="34" charset="0"/>
                <a:cs typeface="Calibri" panose="020F0502020204030204" pitchFamily="34" charset="0"/>
              </a:rPr>
              <a:t> </a:t>
            </a:r>
            <a:r>
              <a:rPr lang="vi-VN" sz="1600" dirty="0">
                <a:latin typeface="Calibri" panose="020F0502020204030204" pitchFamily="34" charset="0"/>
                <a:cs typeface="Calibri" panose="020F0502020204030204" pitchFamily="34" charset="0"/>
              </a:rPr>
              <a:t>mà không có các kỹ năng cầ</a:t>
            </a:r>
            <a:r>
              <a:rPr lang="en-US" sz="1600" dirty="0">
                <a:latin typeface="Calibri" panose="020F0502020204030204" pitchFamily="34" charset="0"/>
                <a:cs typeface="Calibri" panose="020F0502020204030204" pitchFamily="34" charset="0"/>
              </a:rPr>
              <a:t>n </a:t>
            </a:r>
            <a:r>
              <a:rPr lang="en-US" sz="1600" dirty="0" err="1">
                <a:latin typeface="Calibri" panose="020F0502020204030204" pitchFamily="34" charset="0"/>
                <a:cs typeface="Calibri" panose="020F0502020204030204" pitchFamily="34" charset="0"/>
              </a:rPr>
              <a:t>thiết</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và</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chưa</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thành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công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trong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việc</a:t>
            </a:r>
            <a:r>
              <a:rPr lang="vi-VN" sz="1600" dirty="0">
                <a:latin typeface="Calibri" panose="020F0502020204030204" pitchFamily="34" charset="0"/>
                <a:cs typeface="Calibri" panose="020F0502020204030204" pitchFamily="34" charset="0"/>
              </a:rPr>
              <a:t> nuôi con bằng </a:t>
            </a:r>
            <a:r>
              <a:rPr lang="vi-VN" sz="1600" dirty="0" err="1">
                <a:latin typeface="Calibri" panose="020F0502020204030204" pitchFamily="34" charset="0"/>
                <a:cs typeface="Calibri" panose="020F0502020204030204" pitchFamily="34" charset="0"/>
              </a:rPr>
              <a:t>sữa</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mẹ</a:t>
            </a:r>
            <a:r>
              <a:rPr lang="vi-VN" sz="1600" dirty="0">
                <a:latin typeface="Calibri" panose="020F0502020204030204" pitchFamily="34" charset="0"/>
                <a:cs typeface="Calibri" panose="020F0502020204030204" pitchFamily="34" charset="0"/>
              </a:rPr>
              <a:t>.</a:t>
            </a:r>
            <a:endParaRPr lang="en-MY"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8022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8F99D2BA-3B6D-4D1C-A695-4AEDF41345C9}"/>
              </a:ext>
            </a:extLst>
          </p:cNvPr>
          <p:cNvSpPr/>
          <p:nvPr/>
        </p:nvSpPr>
        <p:spPr>
          <a:xfrm>
            <a:off x="0" y="6542844"/>
            <a:ext cx="9144000" cy="32403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a:t>
            </a:r>
            <a:r>
              <a:rPr lang="en-MY" dirty="0">
                <a:latin typeface="Calibri" panose="020F0502020204030204" pitchFamily="34" charset="0"/>
                <a:ea typeface="Tahoma" panose="020B0604030504040204" pitchFamily="34" charset="0"/>
                <a:cs typeface="Calibri" panose="020F0502020204030204" pitchFamily="34" charset="0"/>
              </a:rPr>
              <a:t> </a:t>
            </a:r>
            <a:r>
              <a:rPr lang="en-US" sz="1800" dirty="0">
                <a:latin typeface="Calibri" panose="020F0502020204030204" pitchFamily="34" charset="0"/>
                <a:ea typeface="Tahoma" panose="020B0604030504040204" pitchFamily="34" charset="0"/>
                <a:cs typeface="Calibri" panose="020F0502020204030204" pitchFamily="34" charset="0"/>
              </a:rPr>
              <a:t>2022</a:t>
            </a:r>
            <a:endParaRPr lang="en-MY" sz="1800" dirty="0">
              <a:latin typeface="Calibri" panose="020F0502020204030204" pitchFamily="34" charset="0"/>
              <a:ea typeface="Tahoma" panose="020B0604030504040204" pitchFamily="34" charset="0"/>
              <a:cs typeface="Calibri" panose="020F0502020204030204" pitchFamily="34" charset="0"/>
            </a:endParaRPr>
          </a:p>
        </p:txBody>
      </p:sp>
      <p:cxnSp>
        <p:nvCxnSpPr>
          <p:cNvPr id="7" name="Straight Connector 6">
            <a:extLst>
              <a:ext uri="{FF2B5EF4-FFF2-40B4-BE49-F238E27FC236}">
                <a16:creationId xmlns="" xmlns:a16="http://schemas.microsoft.com/office/drawing/2014/main" id="{3525FAFE-17FB-43E2-A269-9883FB3EAAD7}"/>
              </a:ext>
            </a:extLst>
          </p:cNvPr>
          <p:cNvCxnSpPr/>
          <p:nvPr/>
        </p:nvCxnSpPr>
        <p:spPr>
          <a:xfrm>
            <a:off x="2974023" y="6631621"/>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descr="A picture containing logo&#10;&#10;Description automatically generated">
            <a:extLst>
              <a:ext uri="{FF2B5EF4-FFF2-40B4-BE49-F238E27FC236}">
                <a16:creationId xmlns="" xmlns:a16="http://schemas.microsoft.com/office/drawing/2014/main" id="{EA597180-99BF-4642-82A4-E2FB81F99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19" name="Picture 18" descr="Logo&#10;&#10;Description automatically generated">
            <a:extLst>
              <a:ext uri="{FF2B5EF4-FFF2-40B4-BE49-F238E27FC236}">
                <a16:creationId xmlns="" xmlns:a16="http://schemas.microsoft.com/office/drawing/2014/main" id="{9591EEFC-A261-BABE-6C2F-A95CC9012F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8" name="Rectangle 7">
            <a:extLst>
              <a:ext uri="{FF2B5EF4-FFF2-40B4-BE49-F238E27FC236}">
                <a16:creationId xmlns="" xmlns:a16="http://schemas.microsoft.com/office/drawing/2014/main" id="{26DD7021-BAFB-F90A-719A-84F6B350C7D6}"/>
              </a:ext>
            </a:extLst>
          </p:cNvPr>
          <p:cNvSpPr/>
          <p:nvPr/>
        </p:nvSpPr>
        <p:spPr>
          <a:xfrm>
            <a:off x="135935" y="117652"/>
            <a:ext cx="4367239" cy="2942303"/>
          </a:xfrm>
          <a:prstGeom prst="rect">
            <a:avLst/>
          </a:prstGeom>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 xmlns:a16="http://schemas.microsoft.com/office/drawing/2014/main" id="{B309D387-3439-71E9-B6BC-C65AEC15807C}"/>
              </a:ext>
            </a:extLst>
          </p:cNvPr>
          <p:cNvSpPr/>
          <p:nvPr/>
        </p:nvSpPr>
        <p:spPr>
          <a:xfrm>
            <a:off x="4650658" y="117652"/>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Rectangle 11">
            <a:extLst>
              <a:ext uri="{FF2B5EF4-FFF2-40B4-BE49-F238E27FC236}">
                <a16:creationId xmlns="" xmlns:a16="http://schemas.microsoft.com/office/drawing/2014/main" id="{BBB38E7D-E925-1047-915C-B76849B5DAC3}"/>
              </a:ext>
            </a:extLst>
          </p:cNvPr>
          <p:cNvSpPr/>
          <p:nvPr/>
        </p:nvSpPr>
        <p:spPr>
          <a:xfrm>
            <a:off x="135936" y="3193025"/>
            <a:ext cx="8881962" cy="2969861"/>
          </a:xfrm>
          <a:prstGeom prst="rect">
            <a:avLst/>
          </a:prstGeom>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24" name="Rectangle 23">
            <a:extLst>
              <a:ext uri="{FF2B5EF4-FFF2-40B4-BE49-F238E27FC236}">
                <a16:creationId xmlns="" xmlns:a16="http://schemas.microsoft.com/office/drawing/2014/main" id="{0511BA61-11FB-7BFC-CEF8-83CC80F033B0}"/>
              </a:ext>
            </a:extLst>
          </p:cNvPr>
          <p:cNvSpPr/>
          <p:nvPr/>
        </p:nvSpPr>
        <p:spPr>
          <a:xfrm>
            <a:off x="3281517" y="2755768"/>
            <a:ext cx="2590799" cy="731368"/>
          </a:xfrm>
          <a:prstGeom prst="rect">
            <a:avLst/>
          </a:prstGeom>
          <a:solidFill>
            <a:schemeClr val="accent4">
              <a:lumMod val="75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6" name="TextBox 25">
            <a:extLst>
              <a:ext uri="{FF2B5EF4-FFF2-40B4-BE49-F238E27FC236}">
                <a16:creationId xmlns="" xmlns:a16="http://schemas.microsoft.com/office/drawing/2014/main" id="{38A79AF1-538E-454B-4924-E23802BC2CE1}"/>
              </a:ext>
            </a:extLst>
          </p:cNvPr>
          <p:cNvSpPr txBox="1"/>
          <p:nvPr/>
        </p:nvSpPr>
        <p:spPr>
          <a:xfrm>
            <a:off x="2974023" y="2883389"/>
            <a:ext cx="3131088" cy="461665"/>
          </a:xfrm>
          <a:prstGeom prst="rect">
            <a:avLst/>
          </a:prstGeom>
          <a:noFill/>
        </p:spPr>
        <p:txBody>
          <a:bodyPr wrap="square">
            <a:spAutoFit/>
          </a:bodyPr>
          <a:lstStyle/>
          <a:p>
            <a:pPr algn="ctr"/>
            <a:r>
              <a:rPr lang="en-MY" sz="2400" b="1" i="0" u="none" strike="noStrike" baseline="0" dirty="0" err="1">
                <a:solidFill>
                  <a:schemeClr val="bg1"/>
                </a:solidFill>
                <a:latin typeface="Calibri" panose="020F0502020204030204" pitchFamily="34" charset="0"/>
                <a:cs typeface="Calibri" panose="020F0502020204030204" pitchFamily="34" charset="0"/>
              </a:rPr>
              <a:t>Chăm</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sóc</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duy</a:t>
            </a:r>
            <a:r>
              <a:rPr lang="en-MY" sz="2400" b="1" i="0" u="none" strike="noStrike" baseline="0" dirty="0">
                <a:solidFill>
                  <a:schemeClr val="bg1"/>
                </a:solidFill>
                <a:latin typeface="Calibri" panose="020F0502020204030204" pitchFamily="34" charset="0"/>
                <a:cs typeface="Calibri" panose="020F0502020204030204" pitchFamily="34" charset="0"/>
              </a:rPr>
              <a:t> </a:t>
            </a:r>
            <a:r>
              <a:rPr lang="en-MY" sz="2400" b="1" i="0" u="none" strike="noStrike" baseline="0" dirty="0" err="1">
                <a:solidFill>
                  <a:schemeClr val="bg1"/>
                </a:solidFill>
                <a:latin typeface="Calibri" panose="020F0502020204030204" pitchFamily="34" charset="0"/>
                <a:cs typeface="Calibri" panose="020F0502020204030204" pitchFamily="34" charset="0"/>
              </a:rPr>
              <a:t>trì</a:t>
            </a:r>
            <a:endParaRPr lang="en-MY" sz="2400" dirty="0">
              <a:solidFill>
                <a:schemeClr val="bg1"/>
              </a:solidFill>
              <a:latin typeface="Calibri" panose="020F0502020204030204" pitchFamily="34" charset="0"/>
              <a:cs typeface="Calibri" panose="020F0502020204030204" pitchFamily="34" charset="0"/>
            </a:endParaRPr>
          </a:p>
        </p:txBody>
      </p:sp>
      <p:sp>
        <p:nvSpPr>
          <p:cNvPr id="28" name="TextBox 27">
            <a:extLst>
              <a:ext uri="{FF2B5EF4-FFF2-40B4-BE49-F238E27FC236}">
                <a16:creationId xmlns="" xmlns:a16="http://schemas.microsoft.com/office/drawing/2014/main" id="{AC4F3347-F1BA-CCC9-CBFE-D988BFF4C962}"/>
              </a:ext>
            </a:extLst>
          </p:cNvPr>
          <p:cNvSpPr txBox="1"/>
          <p:nvPr/>
        </p:nvSpPr>
        <p:spPr>
          <a:xfrm>
            <a:off x="221226" y="176019"/>
            <a:ext cx="4154129" cy="830997"/>
          </a:xfrm>
          <a:prstGeom prst="rect">
            <a:avLst/>
          </a:prstGeom>
          <a:noFill/>
        </p:spPr>
        <p:txBody>
          <a:bodyPr wrap="square">
            <a:spAutoFit/>
          </a:bodyPr>
          <a:lstStyle/>
          <a:p>
            <a:r>
              <a:rPr lang="en-US" sz="1600" dirty="0" err="1">
                <a:solidFill>
                  <a:schemeClr val="bg1"/>
                </a:solidFill>
                <a:latin typeface="Calibri" panose="020F0502020204030204" pitchFamily="34" charset="0"/>
                <a:cs typeface="Calibri" panose="020F0502020204030204" pitchFamily="34" charset="0"/>
              </a:rPr>
              <a:t>Tỷ</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lệ</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nuôi</a:t>
            </a:r>
            <a:r>
              <a:rPr lang="en-US" sz="1600" dirty="0">
                <a:solidFill>
                  <a:schemeClr val="bg1"/>
                </a:solidFill>
                <a:latin typeface="Calibri" panose="020F0502020204030204" pitchFamily="34" charset="0"/>
                <a:cs typeface="Calibri" panose="020F0502020204030204" pitchFamily="34" charset="0"/>
              </a:rPr>
              <a:t> con </a:t>
            </a:r>
            <a:r>
              <a:rPr lang="en-US" sz="1600" dirty="0" err="1">
                <a:solidFill>
                  <a:schemeClr val="bg1"/>
                </a:solidFill>
                <a:latin typeface="Calibri" panose="020F0502020204030204" pitchFamily="34" charset="0"/>
                <a:cs typeface="Calibri" panose="020F0502020204030204" pitchFamily="34" charset="0"/>
              </a:rPr>
              <a:t>bằng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sữa</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mẹ</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hoàn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toàn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và</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tiếp</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tục</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cho</a:t>
            </a:r>
            <a:r>
              <a:rPr lang="en-US" sz="1600" dirty="0">
                <a:solidFill>
                  <a:schemeClr val="bg1"/>
                </a:solidFill>
                <a:latin typeface="Calibri" panose="020F0502020204030204" pitchFamily="34" charset="0"/>
                <a:cs typeface="Calibri" panose="020F0502020204030204" pitchFamily="34" charset="0"/>
              </a:rPr>
              <a:t> con </a:t>
            </a:r>
            <a:r>
              <a:rPr lang="en-US" sz="1600" dirty="0" err="1">
                <a:solidFill>
                  <a:schemeClr val="bg1"/>
                </a:solidFill>
                <a:latin typeface="Calibri" panose="020F0502020204030204" pitchFamily="34" charset="0"/>
                <a:cs typeface="Calibri" panose="020F0502020204030204" pitchFamily="34" charset="0"/>
              </a:rPr>
              <a:t>bú</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có</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thể</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giảm</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đáng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kể</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sau</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giai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đoạn</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sau</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sinh</a:t>
            </a:r>
            <a:endParaRPr lang="en-MY" sz="1600" dirty="0">
              <a:solidFill>
                <a:schemeClr val="bg1"/>
              </a:solidFill>
              <a:latin typeface="Calibri" panose="020F0502020204030204" pitchFamily="34" charset="0"/>
              <a:cs typeface="Calibri" panose="020F0502020204030204" pitchFamily="34" charset="0"/>
            </a:endParaRPr>
          </a:p>
        </p:txBody>
      </p:sp>
      <p:sp>
        <p:nvSpPr>
          <p:cNvPr id="30" name="TextBox 29">
            <a:extLst>
              <a:ext uri="{FF2B5EF4-FFF2-40B4-BE49-F238E27FC236}">
                <a16:creationId xmlns="" xmlns:a16="http://schemas.microsoft.com/office/drawing/2014/main" id="{D56FAF4E-F6A2-D3DC-4293-2FD358215F42}"/>
              </a:ext>
            </a:extLst>
          </p:cNvPr>
          <p:cNvSpPr txBox="1"/>
          <p:nvPr/>
        </p:nvSpPr>
        <p:spPr>
          <a:xfrm>
            <a:off x="4775277" y="148087"/>
            <a:ext cx="1712528" cy="338554"/>
          </a:xfrm>
          <a:prstGeom prst="rect">
            <a:avLst/>
          </a:prstGeom>
          <a:noFill/>
        </p:spPr>
        <p:txBody>
          <a:bodyPr wrap="square">
            <a:spAutoFit/>
          </a:bodyPr>
          <a:lstStyle/>
          <a:p>
            <a:r>
              <a:rPr lang="en-US" sz="1600" b="1" i="0" u="none" strike="noStrike" baseline="0" dirty="0" err="1">
                <a:solidFill>
                  <a:srgbClr val="C80017"/>
                </a:solidFill>
              </a:rPr>
              <a:t>Thách</a:t>
            </a:r>
            <a:r>
              <a:rPr lang="en-US" sz="1600" b="1" i="0" u="none" strike="noStrike" baseline="0" dirty="0">
                <a:solidFill>
                  <a:srgbClr val="C80017"/>
                </a:solidFill>
              </a:rPr>
              <a:t> </a:t>
            </a:r>
            <a:r>
              <a:rPr lang="en-US" sz="1600" b="1" i="0" u="none" strike="noStrike" baseline="0" dirty="0" err="1">
                <a:solidFill>
                  <a:srgbClr val="C80017"/>
                </a:solidFill>
              </a:rPr>
              <a:t>thức</a:t>
            </a:r>
            <a:r>
              <a:rPr lang="en-US" sz="1600" b="1" i="0" u="none" strike="noStrike" baseline="0" dirty="0">
                <a:solidFill>
                  <a:srgbClr val="C80017"/>
                </a:solidFill>
              </a:rPr>
              <a:t>:</a:t>
            </a:r>
            <a:endParaRPr lang="en-MY" sz="1600" dirty="0"/>
          </a:p>
        </p:txBody>
      </p:sp>
      <p:sp>
        <p:nvSpPr>
          <p:cNvPr id="32" name="TextBox 31">
            <a:extLst>
              <a:ext uri="{FF2B5EF4-FFF2-40B4-BE49-F238E27FC236}">
                <a16:creationId xmlns="" xmlns:a16="http://schemas.microsoft.com/office/drawing/2014/main" id="{F5F031A3-DCDB-1E0A-10A4-2ABA4D5BEEF2}"/>
              </a:ext>
            </a:extLst>
          </p:cNvPr>
          <p:cNvSpPr txBox="1"/>
          <p:nvPr/>
        </p:nvSpPr>
        <p:spPr>
          <a:xfrm>
            <a:off x="4793226" y="411044"/>
            <a:ext cx="4349290" cy="2062103"/>
          </a:xfrm>
          <a:prstGeom prst="rect">
            <a:avLst/>
          </a:prstGeom>
          <a:noFill/>
        </p:spPr>
        <p:txBody>
          <a:bodyPr wrap="square">
            <a:spAutoFit/>
          </a:bodyPr>
          <a:lstStyle/>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Thiếu sự hỗ trợ từ người cha/</a:t>
            </a:r>
            <a:r>
              <a:rPr lang="vi-VN" sz="1600" dirty="0" err="1">
                <a:latin typeface="Calibri" panose="020F0502020204030204" pitchFamily="34" charset="0"/>
                <a:cs typeface="Calibri" panose="020F0502020204030204" pitchFamily="34" charset="0"/>
              </a:rPr>
              <a:t>bạn</a:t>
            </a:r>
            <a:r>
              <a:rPr lang="vi-VN" sz="1600" dirty="0">
                <a:latin typeface="Calibri" panose="020F0502020204030204" pitchFamily="34" charset="0"/>
                <a:cs typeface="Calibri" panose="020F0502020204030204" pitchFamily="34" charset="0"/>
              </a:rPr>
              <a:t> đời, gia đình và cộng đồng -&gt; mẹ mất động lực</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Các bà mẹ không </a:t>
            </a:r>
            <a:r>
              <a:rPr lang="en-US" sz="1600" dirty="0" err="1">
                <a:latin typeface="Calibri" panose="020F0502020204030204" pitchFamily="34" charset="0"/>
                <a:cs typeface="Calibri" panose="020F0502020204030204" pitchFamily="34" charset="0"/>
              </a:rPr>
              <a:t>được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hưởng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đầy</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đủ</a:t>
            </a:r>
            <a:r>
              <a:rPr lang="en-US"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chế</a:t>
            </a:r>
            <a:r>
              <a:rPr lang="vi-VN" sz="1600" dirty="0">
                <a:latin typeface="Calibri" panose="020F0502020204030204" pitchFamily="34" charset="0"/>
                <a:cs typeface="Calibri" panose="020F0502020204030204" pitchFamily="34" charset="0"/>
              </a:rPr>
              <a:t> độ thai </a:t>
            </a:r>
            <a:r>
              <a:rPr lang="vi-VN" sz="1600" dirty="0" err="1">
                <a:latin typeface="Calibri" panose="020F0502020204030204" pitchFamily="34" charset="0"/>
                <a:cs typeface="Calibri" panose="020F0502020204030204" pitchFamily="34" charset="0"/>
              </a:rPr>
              <a:t>sản</a:t>
            </a:r>
            <a:r>
              <a:rPr lang="vi-VN" sz="1600" dirty="0">
                <a:latin typeface="Calibri" panose="020F0502020204030204" pitchFamily="34" charset="0"/>
                <a:cs typeface="Calibri" panose="020F0502020204030204" pitchFamily="34" charset="0"/>
              </a:rPr>
              <a:t>/</a:t>
            </a:r>
            <a:r>
              <a:rPr lang="vi-VN" sz="1600" dirty="0" err="1">
                <a:latin typeface="Calibri" panose="020F0502020204030204" pitchFamily="34" charset="0"/>
                <a:cs typeface="Calibri" panose="020F0502020204030204" pitchFamily="34" charset="0"/>
              </a:rPr>
              <a:t>nghỉ</a:t>
            </a:r>
            <a:r>
              <a:rPr lang="vi-VN" sz="1600" dirty="0">
                <a:latin typeface="Calibri" panose="020F0502020204030204" pitchFamily="34" charset="0"/>
                <a:cs typeface="Calibri" panose="020F0502020204030204" pitchFamily="34" charset="0"/>
              </a:rPr>
              <a:t> sinh con và không </a:t>
            </a:r>
            <a:r>
              <a:rPr lang="en-US" sz="1600" dirty="0" err="1">
                <a:latin typeface="Calibri" panose="020F0502020204030204" pitchFamily="34" charset="0"/>
                <a:cs typeface="Calibri" panose="020F0502020204030204" pitchFamily="34" charset="0"/>
              </a:rPr>
              <a:t>nhận</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được</a:t>
            </a:r>
            <a:r>
              <a:rPr lang="vi-VN" sz="1600" dirty="0">
                <a:latin typeface="Calibri" panose="020F0502020204030204" pitchFamily="34" charset="0"/>
                <a:cs typeface="Calibri" panose="020F0502020204030204" pitchFamily="34" charset="0"/>
              </a:rPr>
              <a:t> sự hỗ trợ từ nơi làm việc</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Thiếu kiến thức và nhận thức thực tế giữa </a:t>
            </a:r>
            <a:r>
              <a:rPr lang="vi-VN" sz="1600" dirty="0" err="1">
                <a:latin typeface="Calibri" panose="020F0502020204030204" pitchFamily="34" charset="0"/>
                <a:cs typeface="Calibri" panose="020F0502020204030204" pitchFamily="34" charset="0"/>
              </a:rPr>
              <a:t>các</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cơ</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sở</a:t>
            </a:r>
            <a:r>
              <a:rPr lang="vi-VN" sz="1600" dirty="0">
                <a:latin typeface="Calibri" panose="020F0502020204030204" pitchFamily="34" charset="0"/>
                <a:cs typeface="Calibri" panose="020F0502020204030204" pitchFamily="34" charset="0"/>
              </a:rPr>
              <a:t> cung cấp dịch vụ chăm sóc sức khỏe và cộng đồng nói chung</a:t>
            </a:r>
            <a:endParaRPr lang="en-MY" sz="1600" dirty="0">
              <a:latin typeface="Calibri" panose="020F0502020204030204" pitchFamily="34" charset="0"/>
              <a:cs typeface="Calibri" panose="020F0502020204030204" pitchFamily="34" charset="0"/>
            </a:endParaRPr>
          </a:p>
        </p:txBody>
      </p:sp>
      <p:sp>
        <p:nvSpPr>
          <p:cNvPr id="34" name="TextBox 33">
            <a:extLst>
              <a:ext uri="{FF2B5EF4-FFF2-40B4-BE49-F238E27FC236}">
                <a16:creationId xmlns="" xmlns:a16="http://schemas.microsoft.com/office/drawing/2014/main" id="{29F245D2-4E7F-D91E-5568-712036FEC5C0}"/>
              </a:ext>
            </a:extLst>
          </p:cNvPr>
          <p:cNvSpPr txBox="1"/>
          <p:nvPr/>
        </p:nvSpPr>
        <p:spPr>
          <a:xfrm>
            <a:off x="221226" y="3439942"/>
            <a:ext cx="4572000" cy="369332"/>
          </a:xfrm>
          <a:prstGeom prst="rect">
            <a:avLst/>
          </a:prstGeom>
          <a:noFill/>
        </p:spPr>
        <p:txBody>
          <a:bodyPr wrap="square">
            <a:spAutoFit/>
          </a:bodyPr>
          <a:lstStyle/>
          <a:p>
            <a:r>
              <a:rPr lang="en-MY" b="1" dirty="0" err="1">
                <a:solidFill>
                  <a:srgbClr val="0F4289"/>
                </a:solidFill>
              </a:rPr>
              <a:t>Cách</a:t>
            </a:r>
            <a:r>
              <a:rPr lang="en-MY" b="1" dirty="0">
                <a:solidFill>
                  <a:srgbClr val="0F4289"/>
                </a:solidFill>
              </a:rPr>
              <a:t> </a:t>
            </a:r>
            <a:r>
              <a:rPr lang="en-MY" b="1" dirty="0" err="1">
                <a:solidFill>
                  <a:srgbClr val="0F4289"/>
                </a:solidFill>
              </a:rPr>
              <a:t>cải</a:t>
            </a:r>
            <a:r>
              <a:rPr lang="en-MY" b="1" dirty="0">
                <a:solidFill>
                  <a:srgbClr val="0F4289"/>
                </a:solidFill>
              </a:rPr>
              <a:t> </a:t>
            </a:r>
            <a:r>
              <a:rPr lang="en-MY" b="1" dirty="0" err="1">
                <a:solidFill>
                  <a:srgbClr val="0F4289"/>
                </a:solidFill>
              </a:rPr>
              <a:t>thiện</a:t>
            </a:r>
            <a:r>
              <a:rPr lang="en-MY" b="1" dirty="0">
                <a:solidFill>
                  <a:srgbClr val="0F4289"/>
                </a:solidFill>
              </a:rPr>
              <a:t> </a:t>
            </a:r>
            <a:r>
              <a:rPr lang="en-MY" b="1" dirty="0" err="1">
                <a:solidFill>
                  <a:srgbClr val="0F4289"/>
                </a:solidFill>
              </a:rPr>
              <a:t>hỗ</a:t>
            </a:r>
            <a:r>
              <a:rPr lang="en-MY" b="1" dirty="0">
                <a:solidFill>
                  <a:srgbClr val="0F4289"/>
                </a:solidFill>
              </a:rPr>
              <a:t> </a:t>
            </a:r>
            <a:r>
              <a:rPr lang="en-MY" b="1" dirty="0" err="1">
                <a:solidFill>
                  <a:srgbClr val="0F4289"/>
                </a:solidFill>
              </a:rPr>
              <a:t>trợ</a:t>
            </a:r>
            <a:r>
              <a:rPr lang="en-MY" b="1" dirty="0">
                <a:solidFill>
                  <a:srgbClr val="0F4289"/>
                </a:solidFill>
              </a:rPr>
              <a:t>:</a:t>
            </a:r>
            <a:endParaRPr lang="en-MY" dirty="0">
              <a:solidFill>
                <a:srgbClr val="0F4289"/>
              </a:solidFill>
            </a:endParaRPr>
          </a:p>
        </p:txBody>
      </p:sp>
      <p:sp>
        <p:nvSpPr>
          <p:cNvPr id="35" name="TextBox 34">
            <a:extLst>
              <a:ext uri="{FF2B5EF4-FFF2-40B4-BE49-F238E27FC236}">
                <a16:creationId xmlns="" xmlns:a16="http://schemas.microsoft.com/office/drawing/2014/main" id="{14C659FD-7996-44EA-A1E2-C8CFEDB6DD15}"/>
              </a:ext>
            </a:extLst>
          </p:cNvPr>
          <p:cNvSpPr txBox="1"/>
          <p:nvPr/>
        </p:nvSpPr>
        <p:spPr>
          <a:xfrm>
            <a:off x="126102" y="3729731"/>
            <a:ext cx="8881960" cy="2308324"/>
          </a:xfrm>
          <a:prstGeom prst="rect">
            <a:avLst/>
          </a:prstGeom>
          <a:noFill/>
        </p:spPr>
        <p:txBody>
          <a:bodyPr wrap="square">
            <a:spAutoFit/>
          </a:bodyPr>
          <a:lstStyle/>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Vận động để </a:t>
            </a:r>
            <a:r>
              <a:rPr lang="vi-VN" sz="1600" dirty="0" err="1">
                <a:solidFill>
                  <a:schemeClr val="bg1"/>
                </a:solidFill>
                <a:latin typeface="Calibri" panose="020F0502020204030204" pitchFamily="34" charset="0"/>
                <a:cs typeface="Calibri" panose="020F0502020204030204" pitchFamily="34" charset="0"/>
              </a:rPr>
              <a:t>các</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cơ</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sở</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cung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cấp</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chăm</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sóc</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dịch</a:t>
            </a:r>
            <a:r>
              <a:rPr lang="vi-VN" sz="1600" dirty="0">
                <a:solidFill>
                  <a:schemeClr val="bg1"/>
                </a:solidFill>
                <a:latin typeface="Calibri" panose="020F0502020204030204" pitchFamily="34" charset="0"/>
                <a:cs typeface="Calibri" panose="020F0502020204030204" pitchFamily="34" charset="0"/>
              </a:rPr>
              <a:t> vụ sức khỏe và cộng </a:t>
            </a:r>
            <a:r>
              <a:rPr lang="vi-VN" sz="1600" dirty="0" err="1">
                <a:solidFill>
                  <a:schemeClr val="bg1"/>
                </a:solidFill>
                <a:latin typeface="Calibri" panose="020F0502020204030204" pitchFamily="34" charset="0"/>
                <a:cs typeface="Calibri" panose="020F0502020204030204" pitchFamily="34" charset="0"/>
              </a:rPr>
              <a:t>đồng</a:t>
            </a:r>
            <a:r>
              <a:rPr lang="vi-VN" sz="1600" dirty="0">
                <a:solidFill>
                  <a:schemeClr val="bg1"/>
                </a:solidFill>
                <a:latin typeface="Calibri" panose="020F0502020204030204" pitchFamily="34" charset="0"/>
                <a:cs typeface="Calibri" panose="020F0502020204030204" pitchFamily="34" charset="0"/>
              </a:rPr>
              <a:t> tư vấn về nuôi con bằng sữa mẹ khi tiếp xúc với bà mẹ và trẻ sơ sinh</a:t>
            </a:r>
          </a:p>
          <a:p>
            <a:pPr marL="285750" indent="-285750">
              <a:buFont typeface="Arial" panose="020B0604020202020204" pitchFamily="34" charset="0"/>
              <a:buChar char="•"/>
            </a:pPr>
            <a:r>
              <a:rPr lang="en-US" sz="1600" dirty="0" err="1">
                <a:solidFill>
                  <a:schemeClr val="bg1"/>
                </a:solidFill>
                <a:latin typeface="Calibri" panose="020F0502020204030204" pitchFamily="34" charset="0"/>
                <a:cs typeface="Calibri" panose="020F0502020204030204" pitchFamily="34" charset="0"/>
              </a:rPr>
              <a:t>Tăng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cường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sự</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tham</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gia</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của</a:t>
            </a:r>
            <a:r>
              <a:rPr lang="vi-VN" sz="1600" dirty="0">
                <a:solidFill>
                  <a:schemeClr val="bg1"/>
                </a:solidFill>
                <a:latin typeface="Calibri" panose="020F0502020204030204" pitchFamily="34" charset="0"/>
                <a:cs typeface="Calibri" panose="020F0502020204030204" pitchFamily="34" charset="0"/>
              </a:rPr>
              <a:t> cha/</a:t>
            </a:r>
            <a:r>
              <a:rPr lang="vi-VN" sz="1600" dirty="0" err="1">
                <a:solidFill>
                  <a:schemeClr val="bg1"/>
                </a:solidFill>
                <a:latin typeface="Calibri" panose="020F0502020204030204" pitchFamily="34" charset="0"/>
                <a:cs typeface="Calibri" panose="020F0502020204030204" pitchFamily="34" charset="0"/>
              </a:rPr>
              <a:t>bạn</a:t>
            </a:r>
            <a:r>
              <a:rPr lang="vi-VN" sz="1600" dirty="0">
                <a:solidFill>
                  <a:schemeClr val="bg1"/>
                </a:solidFill>
                <a:latin typeface="Calibri" panose="020F0502020204030204" pitchFamily="34" charset="0"/>
                <a:cs typeface="Calibri" panose="020F0502020204030204" pitchFamily="34" charset="0"/>
              </a:rPr>
              <a:t> đời và các thành viên khác trong gia </a:t>
            </a:r>
            <a:r>
              <a:rPr lang="vi-VN" sz="1600" dirty="0" err="1">
                <a:solidFill>
                  <a:schemeClr val="bg1"/>
                </a:solidFill>
                <a:latin typeface="Calibri" panose="020F0502020204030204" pitchFamily="34" charset="0"/>
                <a:cs typeface="Calibri" panose="020F0502020204030204" pitchFamily="34" charset="0"/>
              </a:rPr>
              <a:t>đình</a:t>
            </a:r>
            <a:endParaRPr lang="vi-VN" sz="1600" dirty="0">
              <a:solidFill>
                <a:schemeClr val="bg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Giới thiệu gia đình </a:t>
            </a:r>
            <a:r>
              <a:rPr lang="vi-VN" sz="1600" dirty="0" err="1">
                <a:solidFill>
                  <a:schemeClr val="bg1"/>
                </a:solidFill>
                <a:latin typeface="Calibri" panose="020F0502020204030204" pitchFamily="34" charset="0"/>
                <a:cs typeface="Calibri" panose="020F0502020204030204" pitchFamily="34" charset="0"/>
              </a:rPr>
              <a:t>đến</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nơi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cung</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cấp</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tư vấn về nuôi con bằng sữa mẹ và các nhóm </a:t>
            </a:r>
            <a:r>
              <a:rPr lang="vi-VN" sz="1600" dirty="0" err="1">
                <a:solidFill>
                  <a:schemeClr val="bg1"/>
                </a:solidFill>
                <a:latin typeface="Calibri" panose="020F0502020204030204" pitchFamily="34" charset="0"/>
                <a:cs typeface="Calibri" panose="020F0502020204030204" pitchFamily="34" charset="0"/>
              </a:rPr>
              <a:t>hỗ</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trợ</a:t>
            </a:r>
            <a:endParaRPr lang="vi-VN" sz="1600" dirty="0">
              <a:solidFill>
                <a:schemeClr val="bg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Đảm bảo </a:t>
            </a:r>
            <a:r>
              <a:rPr lang="vi-VN" sz="1600" dirty="0" err="1">
                <a:solidFill>
                  <a:schemeClr val="bg1"/>
                </a:solidFill>
                <a:latin typeface="Calibri" panose="020F0502020204030204" pitchFamily="34" charset="0"/>
                <a:cs typeface="Calibri" panose="020F0502020204030204" pitchFamily="34" charset="0"/>
              </a:rPr>
              <a:t>rằng</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người</a:t>
            </a:r>
            <a:r>
              <a:rPr lang="en-US"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tư</a:t>
            </a:r>
            <a:r>
              <a:rPr lang="en-US"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vấn</a:t>
            </a:r>
            <a:r>
              <a:rPr lang="vi-VN" sz="1600" dirty="0">
                <a:solidFill>
                  <a:schemeClr val="bg1"/>
                </a:solidFill>
                <a:latin typeface="Calibri" panose="020F0502020204030204" pitchFamily="34" charset="0"/>
                <a:cs typeface="Calibri" panose="020F0502020204030204" pitchFamily="34" charset="0"/>
              </a:rPr>
              <a:t> và nhóm hỗ trợ được đào tạo</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Khuyến khích người sử dụng lao động chuẩn bị phòng cho con bú, nghỉ thai </a:t>
            </a:r>
            <a:r>
              <a:rPr lang="vi-VN" sz="1600" dirty="0" err="1">
                <a:solidFill>
                  <a:schemeClr val="bg1"/>
                </a:solidFill>
                <a:latin typeface="Calibri" panose="020F0502020204030204" pitchFamily="34" charset="0"/>
                <a:cs typeface="Calibri" panose="020F0502020204030204" pitchFamily="34" charset="0"/>
              </a:rPr>
              <a:t>sản</a:t>
            </a:r>
            <a:r>
              <a:rPr lang="vi-VN" sz="1600" dirty="0">
                <a:solidFill>
                  <a:schemeClr val="bg1"/>
                </a:solidFill>
                <a:latin typeface="Calibri" panose="020F0502020204030204" pitchFamily="34" charset="0"/>
                <a:cs typeface="Calibri" panose="020F0502020204030204" pitchFamily="34" charset="0"/>
              </a:rPr>
              <a:t>/cha mẹ được trả lương và giờ làm việc linh hoạt</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Vận động bình thường hóa việc nuôi con bằng sữa mẹ </a:t>
            </a:r>
            <a:r>
              <a:rPr lang="vi-VN" sz="1600" dirty="0" err="1">
                <a:solidFill>
                  <a:schemeClr val="bg1"/>
                </a:solidFill>
                <a:latin typeface="Calibri" panose="020F0502020204030204" pitchFamily="34" charset="0"/>
                <a:cs typeface="Calibri" panose="020F0502020204030204" pitchFamily="34" charset="0"/>
              </a:rPr>
              <a:t>và</a:t>
            </a:r>
            <a:r>
              <a:rPr lang="vi-VN" sz="1600" dirty="0">
                <a:solidFill>
                  <a:schemeClr val="bg1"/>
                </a:solidFill>
                <a:latin typeface="Calibri" panose="020F0502020204030204" pitchFamily="34" charset="0"/>
                <a:cs typeface="Calibri" panose="020F0502020204030204" pitchFamily="34" charset="0"/>
              </a:rPr>
              <a:t> </a:t>
            </a:r>
            <a:r>
              <a:rPr lang="en-US" sz="1600" dirty="0" err="1">
                <a:solidFill>
                  <a:schemeClr val="bg1"/>
                </a:solidFill>
                <a:latin typeface="Calibri" panose="020F0502020204030204" pitchFamily="34" charset="0"/>
                <a:cs typeface="Calibri" panose="020F0502020204030204" pitchFamily="34" charset="0"/>
              </a:rPr>
              <a:t>tạo</a:t>
            </a:r>
            <a:r>
              <a:rPr lang="en-US" sz="1600" dirty="0">
                <a:solidFill>
                  <a:schemeClr val="bg1"/>
                </a:solidFill>
                <a:latin typeface="Calibri" panose="020F0502020204030204" pitchFamily="34" charset="0"/>
                <a:cs typeface="Calibri" panose="020F0502020204030204" pitchFamily="34" charset="0"/>
              </a:rPr>
              <a:t> </a:t>
            </a:r>
            <a:r>
              <a:rPr lang="vi-VN" sz="1600" dirty="0">
                <a:solidFill>
                  <a:schemeClr val="bg1"/>
                </a:solidFill>
                <a:latin typeface="Calibri" panose="020F0502020204030204" pitchFamily="34" charset="0"/>
                <a:cs typeface="Calibri" panose="020F0502020204030204" pitchFamily="34" charset="0"/>
              </a:rPr>
              <a:t>môi trường thân thiện với việc cho con bú</a:t>
            </a:r>
            <a:endParaRPr lang="en-US" sz="1600" dirty="0">
              <a:solidFill>
                <a:schemeClr val="bg1"/>
              </a:solidFill>
              <a:latin typeface="Calibri" panose="020F0502020204030204" pitchFamily="34" charset="0"/>
              <a:cs typeface="Calibri" panose="020F0502020204030204" pitchFamily="34" charset="0"/>
            </a:endParaRPr>
          </a:p>
        </p:txBody>
      </p:sp>
      <p:pic>
        <p:nvPicPr>
          <p:cNvPr id="6" name="Picture 5" descr="Icon&#10;&#10;Description automatically generated">
            <a:extLst>
              <a:ext uri="{FF2B5EF4-FFF2-40B4-BE49-F238E27FC236}">
                <a16:creationId xmlns="" xmlns:a16="http://schemas.microsoft.com/office/drawing/2014/main" id="{F17F6F77-D75E-70EF-4B6A-C402F9F622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3843" y="1533673"/>
            <a:ext cx="1260000" cy="1260000"/>
          </a:xfrm>
          <a:prstGeom prst="rect">
            <a:avLst/>
          </a:prstGeom>
        </p:spPr>
      </p:pic>
      <p:pic>
        <p:nvPicPr>
          <p:cNvPr id="36" name="Picture 35" descr="A group of women sitting on a bench with a baby&#10;&#10;Description automatically generated with low confidence">
            <a:extLst>
              <a:ext uri="{FF2B5EF4-FFF2-40B4-BE49-F238E27FC236}">
                <a16:creationId xmlns="" xmlns:a16="http://schemas.microsoft.com/office/drawing/2014/main" id="{C1C9BB97-55DF-9810-3B03-199DEBEB97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65484" y="1198565"/>
            <a:ext cx="1800000" cy="1349873"/>
          </a:xfrm>
          <a:prstGeom prst="ellipse">
            <a:avLst/>
          </a:prstGeom>
        </p:spPr>
      </p:pic>
      <p:pic>
        <p:nvPicPr>
          <p:cNvPr id="38" name="Picture 37" descr="A picture containing person, indoor, child, group&#10;&#10;Description automatically generated">
            <a:extLst>
              <a:ext uri="{FF2B5EF4-FFF2-40B4-BE49-F238E27FC236}">
                <a16:creationId xmlns="" xmlns:a16="http://schemas.microsoft.com/office/drawing/2014/main" id="{EFBEDBE8-EC02-6990-E797-D9CFE66AC9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1226" y="2136997"/>
            <a:ext cx="1800000" cy="1350000"/>
          </a:xfrm>
          <a:prstGeom prst="ellipse">
            <a:avLst/>
          </a:prstGeom>
        </p:spPr>
      </p:pic>
      <p:pic>
        <p:nvPicPr>
          <p:cNvPr id="40" name="Picture 39" descr="A person holding a baby&#10;&#10;Description automatically generated">
            <a:extLst>
              <a:ext uri="{FF2B5EF4-FFF2-40B4-BE49-F238E27FC236}">
                <a16:creationId xmlns="" xmlns:a16="http://schemas.microsoft.com/office/drawing/2014/main" id="{45C87C5C-38BE-E1A5-3891-DE2B538DD1D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3333"/>
          <a:stretch/>
        </p:blipFill>
        <p:spPr>
          <a:xfrm>
            <a:off x="6582286" y="2199860"/>
            <a:ext cx="1620000" cy="1620000"/>
          </a:xfrm>
          <a:prstGeom prst="ellipse">
            <a:avLst/>
          </a:prstGeom>
        </p:spPr>
      </p:pic>
    </p:spTree>
    <p:extLst>
      <p:ext uri="{BB962C8B-B14F-4D97-AF65-F5344CB8AC3E}">
        <p14:creationId xmlns:p14="http://schemas.microsoft.com/office/powerpoint/2010/main" val="2860795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 xmlns:a16="http://schemas.microsoft.com/office/drawing/2014/main" id="{BD68E28D-6B3D-4120-A47C-01A54E634C01}"/>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ahoma" panose="020B0604030504040204" pitchFamily="34" charset="0"/>
                <a:ea typeface="Tahoma" panose="020B0604030504040204" pitchFamily="34" charset="0"/>
                <a:cs typeface="Tahoma" panose="020B0604030504040204" pitchFamily="34" charset="0"/>
              </a:rPr>
              <a:t>WABA | TUẦN LỄ THẾ GIỚI NUÔI CON BẰNG SỮA MẸ</a:t>
            </a:r>
            <a:r>
              <a:rPr lang="en-MY" dirty="0">
                <a:latin typeface="Tahoma" panose="020B0604030504040204" pitchFamily="34" charset="0"/>
                <a:ea typeface="Tahoma" panose="020B0604030504040204" pitchFamily="34" charset="0"/>
                <a:cs typeface="Tahoma" panose="020B0604030504040204" pitchFamily="34" charset="0"/>
              </a:rPr>
              <a:t> </a:t>
            </a:r>
            <a:r>
              <a:rPr lang="en-US" dirty="0">
                <a:latin typeface="Tahoma" panose="020B0604030504040204" pitchFamily="34" charset="0"/>
                <a:ea typeface="Tahoma" panose="020B0604030504040204" pitchFamily="34" charset="0"/>
                <a:cs typeface="Tahoma" panose="020B0604030504040204" pitchFamily="34" charset="0"/>
              </a:rPr>
              <a:t>2022</a:t>
            </a:r>
            <a:endParaRPr lang="en-MY" dirty="0">
              <a:latin typeface="Tahoma" panose="020B0604030504040204" pitchFamily="34" charset="0"/>
              <a:ea typeface="Tahoma" panose="020B0604030504040204" pitchFamily="34" charset="0"/>
              <a:cs typeface="Tahoma" panose="020B0604030504040204" pitchFamily="34" charset="0"/>
            </a:endParaRPr>
          </a:p>
        </p:txBody>
      </p:sp>
      <p:cxnSp>
        <p:nvCxnSpPr>
          <p:cNvPr id="36" name="Straight Connector 35">
            <a:extLst>
              <a:ext uri="{FF2B5EF4-FFF2-40B4-BE49-F238E27FC236}">
                <a16:creationId xmlns="" xmlns:a16="http://schemas.microsoft.com/office/drawing/2014/main" id="{4D347C3B-ECDC-4843-BC94-3ECB942A2259}"/>
              </a:ext>
            </a:extLst>
          </p:cNvPr>
          <p:cNvCxnSpPr/>
          <p:nvPr/>
        </p:nvCxnSpPr>
        <p:spPr>
          <a:xfrm>
            <a:off x="2956455" y="6602125"/>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40" name="Picture 39" descr="A picture containing logo&#10;&#10;Description automatically generated">
            <a:extLst>
              <a:ext uri="{FF2B5EF4-FFF2-40B4-BE49-F238E27FC236}">
                <a16:creationId xmlns="" xmlns:a16="http://schemas.microsoft.com/office/drawing/2014/main" id="{799706B7-376F-46D8-BEAB-8474944B51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17" name="Picture 16" descr="Logo&#10;&#10;Description automatically generated">
            <a:extLst>
              <a:ext uri="{FF2B5EF4-FFF2-40B4-BE49-F238E27FC236}">
                <a16:creationId xmlns="" xmlns:a16="http://schemas.microsoft.com/office/drawing/2014/main" id="{30FA674C-65D7-7697-9657-38C013D85A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3" name="Rectangle 2">
            <a:extLst>
              <a:ext uri="{FF2B5EF4-FFF2-40B4-BE49-F238E27FC236}">
                <a16:creationId xmlns="" xmlns:a16="http://schemas.microsoft.com/office/drawing/2014/main" id="{3BC3145A-D3B0-CC58-05F6-CC89250962CF}"/>
              </a:ext>
            </a:extLst>
          </p:cNvPr>
          <p:cNvSpPr/>
          <p:nvPr/>
        </p:nvSpPr>
        <p:spPr>
          <a:xfrm>
            <a:off x="135935" y="117652"/>
            <a:ext cx="4367239" cy="2942303"/>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9" name="Rectangle 8">
            <a:extLst>
              <a:ext uri="{FF2B5EF4-FFF2-40B4-BE49-F238E27FC236}">
                <a16:creationId xmlns="" xmlns:a16="http://schemas.microsoft.com/office/drawing/2014/main" id="{A6ACD764-7EF1-0878-8813-5DC537569BBD}"/>
              </a:ext>
            </a:extLst>
          </p:cNvPr>
          <p:cNvSpPr/>
          <p:nvPr/>
        </p:nvSpPr>
        <p:spPr>
          <a:xfrm>
            <a:off x="4650658" y="117652"/>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 xmlns:a16="http://schemas.microsoft.com/office/drawing/2014/main" id="{85D512BF-B7D9-B1FD-98FB-57CCB4F8C388}"/>
              </a:ext>
            </a:extLst>
          </p:cNvPr>
          <p:cNvSpPr/>
          <p:nvPr/>
        </p:nvSpPr>
        <p:spPr>
          <a:xfrm>
            <a:off x="135935" y="3193025"/>
            <a:ext cx="4367239" cy="29423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 xmlns:a16="http://schemas.microsoft.com/office/drawing/2014/main" id="{4044010C-639C-1020-51DD-A61B0D281D8D}"/>
              </a:ext>
            </a:extLst>
          </p:cNvPr>
          <p:cNvSpPr/>
          <p:nvPr/>
        </p:nvSpPr>
        <p:spPr>
          <a:xfrm>
            <a:off x="4650658" y="3193025"/>
            <a:ext cx="4367239" cy="2984459"/>
          </a:xfrm>
          <a:prstGeom prst="rect">
            <a:avLst/>
          </a:prstGeom>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29" name="Rectangle 28">
            <a:extLst>
              <a:ext uri="{FF2B5EF4-FFF2-40B4-BE49-F238E27FC236}">
                <a16:creationId xmlns="" xmlns:a16="http://schemas.microsoft.com/office/drawing/2014/main" id="{A7CE935A-54D0-F61D-59E8-64F0227077D3}"/>
              </a:ext>
            </a:extLst>
          </p:cNvPr>
          <p:cNvSpPr/>
          <p:nvPr/>
        </p:nvSpPr>
        <p:spPr>
          <a:xfrm>
            <a:off x="3125427" y="2635045"/>
            <a:ext cx="2882081" cy="734963"/>
          </a:xfrm>
          <a:prstGeom prst="rect">
            <a:avLst/>
          </a:prstGeom>
          <a:solidFill>
            <a:schemeClr val="accent1">
              <a:lumMod val="50000"/>
            </a:schemeClr>
          </a:solidFill>
          <a:ln w="381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30" name="TextBox 29">
            <a:extLst>
              <a:ext uri="{FF2B5EF4-FFF2-40B4-BE49-F238E27FC236}">
                <a16:creationId xmlns="" xmlns:a16="http://schemas.microsoft.com/office/drawing/2014/main" id="{18D68A18-C043-BE7B-53B3-048D746E84E3}"/>
              </a:ext>
            </a:extLst>
          </p:cNvPr>
          <p:cNvSpPr txBox="1"/>
          <p:nvPr/>
        </p:nvSpPr>
        <p:spPr>
          <a:xfrm>
            <a:off x="3135259" y="2680276"/>
            <a:ext cx="2882081" cy="584775"/>
          </a:xfrm>
          <a:prstGeom prst="rect">
            <a:avLst/>
          </a:prstGeom>
          <a:noFill/>
        </p:spPr>
        <p:txBody>
          <a:bodyPr wrap="square">
            <a:spAutoFit/>
          </a:bodyPr>
          <a:lstStyle/>
          <a:p>
            <a:pPr algn="ctr"/>
            <a:r>
              <a:rPr lang="vi-VN" sz="1600" b="1" dirty="0">
                <a:solidFill>
                  <a:schemeClr val="bg1"/>
                </a:solidFill>
                <a:latin typeface="Calibri" panose="020F0502020204030204" pitchFamily="34" charset="0"/>
                <a:cs typeface="Calibri" panose="020F0502020204030204" pitchFamily="34" charset="0"/>
              </a:rPr>
              <a:t>Trường hợp đặc biệt &amp; trường hợp khẩn cấp</a:t>
            </a:r>
            <a:endParaRPr lang="en-MY" sz="1600" dirty="0">
              <a:solidFill>
                <a:schemeClr val="bg1"/>
              </a:solidFill>
              <a:latin typeface="Calibri" panose="020F0502020204030204" pitchFamily="34" charset="0"/>
              <a:cs typeface="Calibri" panose="020F0502020204030204" pitchFamily="34" charset="0"/>
            </a:endParaRPr>
          </a:p>
        </p:txBody>
      </p:sp>
      <p:sp>
        <p:nvSpPr>
          <p:cNvPr id="31" name="TextBox 30">
            <a:extLst>
              <a:ext uri="{FF2B5EF4-FFF2-40B4-BE49-F238E27FC236}">
                <a16:creationId xmlns="" xmlns:a16="http://schemas.microsoft.com/office/drawing/2014/main" id="{0F8637F7-167B-087B-52A5-5220D0DD67E9}"/>
              </a:ext>
            </a:extLst>
          </p:cNvPr>
          <p:cNvSpPr txBox="1"/>
          <p:nvPr/>
        </p:nvSpPr>
        <p:spPr>
          <a:xfrm>
            <a:off x="229339" y="270583"/>
            <a:ext cx="4205010" cy="830997"/>
          </a:xfrm>
          <a:prstGeom prst="rect">
            <a:avLst/>
          </a:prstGeom>
          <a:noFill/>
        </p:spPr>
        <p:txBody>
          <a:bodyPr wrap="square">
            <a:spAutoFit/>
          </a:bodyPr>
          <a:lstStyle/>
          <a:p>
            <a:r>
              <a:rPr lang="vi-VN" sz="1600" dirty="0">
                <a:solidFill>
                  <a:schemeClr val="bg1"/>
                </a:solidFill>
                <a:latin typeface="Calibri" panose="020F0502020204030204" pitchFamily="34" charset="0"/>
                <a:cs typeface="Calibri" panose="020F0502020204030204" pitchFamily="34" charset="0"/>
              </a:rPr>
              <a:t>Để thiết lập và duy trì việc nuôi con bằng sữa mẹ, cha mẹ cần được hỗ trợ và ủng hộ thêm trong việc nuôi dưỡng trẻ sơ sinh.</a:t>
            </a:r>
            <a:endParaRPr lang="en-US" sz="1600" i="0" u="none" strike="noStrike" baseline="0" dirty="0">
              <a:solidFill>
                <a:schemeClr val="bg1"/>
              </a:solidFill>
              <a:latin typeface="Calibri" panose="020F0502020204030204" pitchFamily="34" charset="0"/>
              <a:cs typeface="Calibri" panose="020F0502020204030204" pitchFamily="34" charset="0"/>
            </a:endParaRPr>
          </a:p>
        </p:txBody>
      </p:sp>
      <p:sp>
        <p:nvSpPr>
          <p:cNvPr id="32" name="TextBox 31">
            <a:extLst>
              <a:ext uri="{FF2B5EF4-FFF2-40B4-BE49-F238E27FC236}">
                <a16:creationId xmlns="" xmlns:a16="http://schemas.microsoft.com/office/drawing/2014/main" id="{4F805A58-45A6-D751-B715-5A2CFDABF344}"/>
              </a:ext>
            </a:extLst>
          </p:cNvPr>
          <p:cNvSpPr txBox="1"/>
          <p:nvPr/>
        </p:nvSpPr>
        <p:spPr>
          <a:xfrm>
            <a:off x="4739145" y="225337"/>
            <a:ext cx="4377072" cy="1077218"/>
          </a:xfrm>
          <a:prstGeom prst="rect">
            <a:avLst/>
          </a:prstGeom>
          <a:noFill/>
        </p:spPr>
        <p:txBody>
          <a:bodyPr wrap="square">
            <a:spAutoFit/>
          </a:bodyPr>
          <a:lstStyle/>
          <a:p>
            <a:r>
              <a:rPr lang="en-US" sz="1600" b="0" i="0" u="none" strike="noStrike" baseline="0" dirty="0" err="1">
                <a:latin typeface="Calibri" panose="020F0502020204030204" pitchFamily="34" charset="0"/>
                <a:cs typeface="Calibri" panose="020F0502020204030204" pitchFamily="34" charset="0"/>
              </a:rPr>
              <a:t>Thứ</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tự</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ưu</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tiên</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nên</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là</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sữa</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mẹ</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ruột</a:t>
            </a:r>
            <a:r>
              <a:rPr lang="en-US" sz="1600" b="0" i="0" u="none" strike="noStrike" baseline="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được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vắt</a:t>
            </a:r>
            <a:r>
              <a:rPr lang="en-US" sz="1600" dirty="0">
                <a:latin typeface="Calibri" panose="020F0502020204030204" pitchFamily="34" charset="0"/>
                <a:cs typeface="Calibri" panose="020F0502020204030204" pitchFamily="34" charset="0"/>
              </a:rPr>
              <a:t> ra </a:t>
            </a:r>
            <a:r>
              <a:rPr lang="en-US" sz="1600" b="1" i="0" u="none" strike="noStrike" baseline="0" dirty="0">
                <a:latin typeface="Calibri" panose="020F0502020204030204" pitchFamily="34" charset="0"/>
                <a:cs typeface="Calibri" panose="020F0502020204030204" pitchFamily="34" charset="0"/>
              </a:rPr>
              <a:t>&gt;</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sữa</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mẹ</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sữa</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mẹ</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được</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vắt</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bởi</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vú</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nuôi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ở</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bệnh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viện</a:t>
            </a:r>
            <a:r>
              <a:rPr lang="en-US" sz="1600" b="0" i="0" u="none" strike="noStrike" baseline="0" dirty="0">
                <a:latin typeface="Calibri" panose="020F0502020204030204" pitchFamily="34" charset="0"/>
                <a:cs typeface="Calibri" panose="020F0502020204030204" pitchFamily="34" charset="0"/>
              </a:rPr>
              <a:t>) </a:t>
            </a:r>
            <a:r>
              <a:rPr lang="en-US" sz="1600" b="1" i="0" u="none" strike="noStrike" baseline="0" dirty="0">
                <a:latin typeface="Calibri" panose="020F0502020204030204" pitchFamily="34" charset="0"/>
                <a:cs typeface="Calibri" panose="020F0502020204030204" pitchFamily="34" charset="0"/>
              </a:rPr>
              <a:t>&gt;</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sữa</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thay</a:t>
            </a:r>
            <a:r>
              <a:rPr lang="en-US" sz="1600" b="0" i="0" u="none" strike="noStrike" baseline="0" dirty="0">
                <a:latin typeface="Calibri" panose="020F0502020204030204" pitchFamily="34" charset="0"/>
                <a:cs typeface="Calibri" panose="020F0502020204030204" pitchFamily="34" charset="0"/>
              </a:rPr>
              <a:t> </a:t>
            </a:r>
            <a:r>
              <a:rPr lang="en-US" sz="1600" b="0" i="0" u="none" strike="noStrike" baseline="0" dirty="0" err="1">
                <a:latin typeface="Calibri" panose="020F0502020204030204" pitchFamily="34" charset="0"/>
                <a:cs typeface="Calibri" panose="020F0502020204030204" pitchFamily="34" charset="0"/>
              </a:rPr>
              <a:t>thế</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sữa</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mẹ</a:t>
            </a:r>
            <a:r>
              <a:rPr lang="en-US" sz="1600" b="0" i="0" u="none" strike="noStrike" baseline="0" dirty="0">
                <a:latin typeface="Calibri" panose="020F0502020204030204" pitchFamily="34" charset="0"/>
                <a:cs typeface="Calibri" panose="020F0502020204030204" pitchFamily="34" charset="0"/>
              </a:rPr>
              <a:t> (</a:t>
            </a:r>
            <a:r>
              <a:rPr lang="vi-VN" sz="1600" b="0" i="0" u="none" strike="noStrike" baseline="0" dirty="0">
                <a:latin typeface="Calibri" panose="020F0502020204030204" pitchFamily="34" charset="0"/>
                <a:cs typeface="Calibri" panose="020F0502020204030204" pitchFamily="34" charset="0"/>
              </a:rPr>
              <a:t>sữa công thức cho trẻ uống bằng cốc</a:t>
            </a:r>
            <a:r>
              <a:rPr lang="en-MY" sz="1600" b="0" i="0" u="none" strike="noStrike" baseline="0" dirty="0">
                <a:latin typeface="Calibri" panose="020F0502020204030204" pitchFamily="34" charset="0"/>
                <a:cs typeface="Calibri" panose="020F0502020204030204" pitchFamily="34" charset="0"/>
              </a:rPr>
              <a:t>)</a:t>
            </a:r>
            <a:endParaRPr lang="en-MY" sz="1600"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 xmlns:a16="http://schemas.microsoft.com/office/drawing/2014/main" id="{D8873A36-EDFD-01F9-9F0A-ECED878340A8}"/>
              </a:ext>
            </a:extLst>
          </p:cNvPr>
          <p:cNvSpPr txBox="1"/>
          <p:nvPr/>
        </p:nvSpPr>
        <p:spPr>
          <a:xfrm>
            <a:off x="4736692" y="3917331"/>
            <a:ext cx="4271373" cy="584775"/>
          </a:xfrm>
          <a:prstGeom prst="rect">
            <a:avLst/>
          </a:prstGeom>
          <a:noFill/>
        </p:spPr>
        <p:txBody>
          <a:bodyPr wrap="square">
            <a:spAutoFit/>
          </a:bodyPr>
          <a:lstStyle/>
          <a:p>
            <a:r>
              <a:rPr lang="vi-VN" sz="1600" b="1" dirty="0">
                <a:solidFill>
                  <a:schemeClr val="bg1"/>
                </a:solidFill>
                <a:latin typeface="Calibri" panose="020F0502020204030204" pitchFamily="34" charset="0"/>
                <a:cs typeface="Calibri" panose="020F0502020204030204" pitchFamily="34" charset="0"/>
              </a:rPr>
              <a:t>Cách cải thiện hỗ trợ trong các trường hợp đặc biệt:</a:t>
            </a:r>
            <a:endParaRPr lang="en-MY" sz="1600" dirty="0">
              <a:solidFill>
                <a:schemeClr val="bg1"/>
              </a:solidFill>
              <a:latin typeface="Calibri" panose="020F0502020204030204" pitchFamily="34" charset="0"/>
              <a:cs typeface="Calibri" panose="020F0502020204030204" pitchFamily="34" charset="0"/>
            </a:endParaRPr>
          </a:p>
        </p:txBody>
      </p:sp>
      <p:sp>
        <p:nvSpPr>
          <p:cNvPr id="18" name="TextBox 17">
            <a:extLst>
              <a:ext uri="{FF2B5EF4-FFF2-40B4-BE49-F238E27FC236}">
                <a16:creationId xmlns="" xmlns:a16="http://schemas.microsoft.com/office/drawing/2014/main" id="{404BF629-E507-92BE-D673-4B187741BEE8}"/>
              </a:ext>
            </a:extLst>
          </p:cNvPr>
          <p:cNvSpPr txBox="1"/>
          <p:nvPr/>
        </p:nvSpPr>
        <p:spPr>
          <a:xfrm>
            <a:off x="135935" y="3611231"/>
            <a:ext cx="4470480" cy="338554"/>
          </a:xfrm>
          <a:prstGeom prst="rect">
            <a:avLst/>
          </a:prstGeom>
          <a:noFill/>
        </p:spPr>
        <p:txBody>
          <a:bodyPr wrap="square">
            <a:spAutoFit/>
          </a:bodyPr>
          <a:lstStyle/>
          <a:p>
            <a:r>
              <a:rPr lang="vi-VN" sz="1600" b="1" dirty="0">
                <a:solidFill>
                  <a:srgbClr val="00B050"/>
                </a:solidFill>
                <a:latin typeface="Calibri" panose="020F0502020204030204" pitchFamily="34" charset="0"/>
                <a:cs typeface="Calibri" panose="020F0502020204030204" pitchFamily="34" charset="0"/>
              </a:rPr>
              <a:t>Cách cải thiện hỗ trợ trong trường hợp khẩn cấp:</a:t>
            </a:r>
            <a:endParaRPr lang="en-MY" sz="1600" dirty="0">
              <a:solidFill>
                <a:srgbClr val="00B050"/>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 xmlns:a16="http://schemas.microsoft.com/office/drawing/2014/main" id="{82B1FE55-98B7-C9CD-2DA9-122ACB03FFF7}"/>
              </a:ext>
            </a:extLst>
          </p:cNvPr>
          <p:cNvSpPr txBox="1"/>
          <p:nvPr/>
        </p:nvSpPr>
        <p:spPr>
          <a:xfrm>
            <a:off x="4650658" y="4503020"/>
            <a:ext cx="4357407" cy="1569660"/>
          </a:xfrm>
          <a:prstGeom prst="rect">
            <a:avLst/>
          </a:prstGeom>
          <a:noFill/>
        </p:spPr>
        <p:txBody>
          <a:bodyPr wrap="square">
            <a:spAutoFit/>
          </a:bodyPr>
          <a:lstStyle/>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Thành </a:t>
            </a:r>
            <a:r>
              <a:rPr lang="vi-VN" sz="1600" dirty="0" err="1">
                <a:solidFill>
                  <a:schemeClr val="bg1"/>
                </a:solidFill>
                <a:latin typeface="Calibri" panose="020F0502020204030204" pitchFamily="34" charset="0"/>
                <a:cs typeface="Calibri" panose="020F0502020204030204" pitchFamily="34" charset="0"/>
              </a:rPr>
              <a:t>lập</a:t>
            </a:r>
            <a:r>
              <a:rPr lang="vi-VN" sz="1600" dirty="0">
                <a:solidFill>
                  <a:schemeClr val="bg1"/>
                </a:solidFill>
                <a:latin typeface="Calibri" panose="020F0502020204030204" pitchFamily="34" charset="0"/>
                <a:cs typeface="Calibri" panose="020F0502020204030204" pitchFamily="34" charset="0"/>
              </a:rPr>
              <a:t> </a:t>
            </a:r>
            <a:r>
              <a:rPr lang="en-US" sz="1600" dirty="0">
                <a:solidFill>
                  <a:schemeClr val="bg1"/>
                </a:solidFill>
                <a:latin typeface="Calibri" panose="020F0502020204030204" pitchFamily="34" charset="0"/>
                <a:cs typeface="Calibri" panose="020F0502020204030204" pitchFamily="34" charset="0"/>
              </a:rPr>
              <a:t>N</a:t>
            </a:r>
            <a:r>
              <a:rPr lang="vi-VN" sz="1600" dirty="0">
                <a:solidFill>
                  <a:schemeClr val="bg1"/>
                </a:solidFill>
                <a:latin typeface="Calibri" panose="020F0502020204030204" pitchFamily="34" charset="0"/>
                <a:cs typeface="Calibri" panose="020F0502020204030204" pitchFamily="34" charset="0"/>
              </a:rPr>
              <a:t>gân hàng sữa mẹ để cung cấp sữa hiến tặng khi cần</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Thực hành Chăm </a:t>
            </a:r>
            <a:r>
              <a:rPr lang="vi-VN" sz="1600" dirty="0" err="1">
                <a:solidFill>
                  <a:schemeClr val="bg1"/>
                </a:solidFill>
                <a:latin typeface="Calibri" panose="020F0502020204030204" pitchFamily="34" charset="0"/>
                <a:cs typeface="Calibri" panose="020F0502020204030204" pitchFamily="34" charset="0"/>
              </a:rPr>
              <a:t>sóc</a:t>
            </a:r>
            <a:r>
              <a:rPr lang="vi-VN" sz="1600" dirty="0">
                <a:solidFill>
                  <a:schemeClr val="bg1"/>
                </a:solidFill>
                <a:latin typeface="Calibri" panose="020F0502020204030204" pitchFamily="34" charset="0"/>
                <a:cs typeface="Calibri" panose="020F0502020204030204" pitchFamily="34" charset="0"/>
              </a:rPr>
              <a:t> </a:t>
            </a:r>
            <a:r>
              <a:rPr lang="vi-VN" sz="1600" dirty="0" err="1">
                <a:solidFill>
                  <a:schemeClr val="bg1"/>
                </a:solidFill>
                <a:latin typeface="Calibri" panose="020F0502020204030204" pitchFamily="34" charset="0"/>
                <a:cs typeface="Calibri" panose="020F0502020204030204" pitchFamily="34" charset="0"/>
              </a:rPr>
              <a:t>Kangaroo</a:t>
            </a:r>
            <a:r>
              <a:rPr lang="vi-VN" sz="1600" dirty="0">
                <a:solidFill>
                  <a:schemeClr val="bg1"/>
                </a:solidFill>
                <a:latin typeface="Calibri" panose="020F0502020204030204" pitchFamily="34" charset="0"/>
                <a:cs typeface="Calibri" panose="020F0502020204030204" pitchFamily="34" charset="0"/>
              </a:rPr>
              <a:t> cho trẻ sinh non và nhẹ cân bú sữa mẹ</a:t>
            </a:r>
          </a:p>
          <a:p>
            <a:pPr marL="285750" indent="-285750">
              <a:buFont typeface="Arial" panose="020B0604020202020204" pitchFamily="34" charset="0"/>
              <a:buChar char="•"/>
            </a:pPr>
            <a:r>
              <a:rPr lang="vi-VN" sz="1600" dirty="0">
                <a:solidFill>
                  <a:schemeClr val="bg1"/>
                </a:solidFill>
                <a:latin typeface="Calibri" panose="020F0502020204030204" pitchFamily="34" charset="0"/>
                <a:cs typeface="Calibri" panose="020F0502020204030204" pitchFamily="34" charset="0"/>
              </a:rPr>
              <a:t>Khuyến khích tái kích sữa và bú sữa từ vú nuôi nếu thích hợp</a:t>
            </a:r>
            <a:endParaRPr lang="en-MY" sz="1600" dirty="0">
              <a:solidFill>
                <a:schemeClr val="bg1"/>
              </a:solidFill>
              <a:latin typeface="Calibri" panose="020F0502020204030204" pitchFamily="34" charset="0"/>
              <a:cs typeface="Calibri" panose="020F0502020204030204" pitchFamily="34" charset="0"/>
            </a:endParaRPr>
          </a:p>
        </p:txBody>
      </p:sp>
      <p:sp>
        <p:nvSpPr>
          <p:cNvPr id="20" name="TextBox 19">
            <a:extLst>
              <a:ext uri="{FF2B5EF4-FFF2-40B4-BE49-F238E27FC236}">
                <a16:creationId xmlns="" xmlns:a16="http://schemas.microsoft.com/office/drawing/2014/main" id="{D43DA189-1FDA-0D79-C849-1AE7ADF0CF63}"/>
              </a:ext>
            </a:extLst>
          </p:cNvPr>
          <p:cNvSpPr txBox="1"/>
          <p:nvPr/>
        </p:nvSpPr>
        <p:spPr>
          <a:xfrm>
            <a:off x="153142" y="4025528"/>
            <a:ext cx="4436066" cy="2062103"/>
          </a:xfrm>
          <a:prstGeom prst="rect">
            <a:avLst/>
          </a:prstGeom>
          <a:noFill/>
        </p:spPr>
        <p:txBody>
          <a:bodyPr wrap="square">
            <a:spAutoFit/>
          </a:bodyPr>
          <a:lstStyle/>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Định </a:t>
            </a:r>
            <a:r>
              <a:rPr lang="vi-VN" sz="1600" dirty="0" err="1">
                <a:latin typeface="Calibri" panose="020F0502020204030204" pitchFamily="34" charset="0"/>
                <a:cs typeface="Calibri" panose="020F0502020204030204" pitchFamily="34" charset="0"/>
              </a:rPr>
              <a:t>hướng</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vi-VN" sz="1600" dirty="0">
                <a:latin typeface="Calibri" panose="020F0502020204030204" pitchFamily="34" charset="0"/>
                <a:cs typeface="Calibri" panose="020F0502020204030204" pitchFamily="34" charset="0"/>
              </a:rPr>
              <a:t> đào tạo nhân viên có liên quan</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Xây dựng danh sách liên hệ của những người có kỹ năng trong việc tư vấn nuôi con bằng sữa mẹ</a:t>
            </a: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Chuẩn bị kế hoạch hỗ </a:t>
            </a:r>
            <a:r>
              <a:rPr lang="vi-VN" sz="1600" dirty="0" err="1">
                <a:latin typeface="Calibri" panose="020F0502020204030204" pitchFamily="34" charset="0"/>
                <a:cs typeface="Calibri" panose="020F0502020204030204" pitchFamily="34" charset="0"/>
              </a:rPr>
              <a:t>trợ</a:t>
            </a:r>
            <a:r>
              <a:rPr lang="vi-VN"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nuôi</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dưỡng</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trẻ</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sơ</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sinh</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trẻ</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nhỏ</a:t>
            </a:r>
            <a:r>
              <a:rPr lang="en-US" sz="1600" dirty="0">
                <a:latin typeface="Calibri" panose="020F0502020204030204" pitchFamily="34" charset="0"/>
                <a:cs typeface="Calibri" panose="020F0502020204030204" pitchFamily="34" charset="0"/>
              </a:rPr>
              <a:t>, </a:t>
            </a:r>
            <a:r>
              <a:rPr lang="vi-VN" sz="1600" dirty="0">
                <a:latin typeface="Calibri" panose="020F0502020204030204" pitchFamily="34" charset="0"/>
                <a:cs typeface="Calibri" panose="020F0502020204030204" pitchFamily="34" charset="0"/>
              </a:rPr>
              <a:t>nuôi con bằng </a:t>
            </a:r>
            <a:r>
              <a:rPr lang="vi-VN" sz="1600" dirty="0" err="1">
                <a:latin typeface="Calibri" panose="020F0502020204030204" pitchFamily="34" charset="0"/>
                <a:cs typeface="Calibri" panose="020F0502020204030204" pitchFamily="34" charset="0"/>
              </a:rPr>
              <a:t>sữa</a:t>
            </a:r>
            <a:r>
              <a:rPr lang="vi-VN" sz="1600" dirty="0">
                <a:latin typeface="Calibri" panose="020F0502020204030204" pitchFamily="34" charset="0"/>
                <a:cs typeface="Calibri" panose="020F0502020204030204" pitchFamily="34" charset="0"/>
              </a:rPr>
              <a:t> </a:t>
            </a:r>
            <a:r>
              <a:rPr lang="vi-VN" sz="1600" dirty="0" err="1">
                <a:latin typeface="Calibri" panose="020F0502020204030204" pitchFamily="34" charset="0"/>
                <a:cs typeface="Calibri" panose="020F0502020204030204" pitchFamily="34" charset="0"/>
              </a:rPr>
              <a:t>mẹ</a:t>
            </a:r>
            <a:r>
              <a:rPr lang="en-US" sz="1600" dirty="0">
                <a:latin typeface="Calibri" panose="020F0502020204030204" pitchFamily="34" charset="0"/>
                <a:cs typeface="Calibri" panose="020F0502020204030204" pitchFamily="34" charset="0"/>
              </a:rPr>
              <a:t>, </a:t>
            </a:r>
            <a:r>
              <a:rPr lang="vi-VN" sz="1600" dirty="0">
                <a:latin typeface="Calibri" panose="020F0502020204030204" pitchFamily="34" charset="0"/>
                <a:cs typeface="Calibri" panose="020F0502020204030204" pitchFamily="34" charset="0"/>
              </a:rPr>
              <a:t>ch</a:t>
            </a:r>
            <a:r>
              <a:rPr lang="en-US" sz="1600" dirty="0">
                <a:latin typeface="Calibri" panose="020F0502020204030204" pitchFamily="34" charset="0"/>
                <a:cs typeface="Calibri" panose="020F0502020204030204" pitchFamily="34" charset="0"/>
              </a:rPr>
              <a:t>ế </a:t>
            </a:r>
            <a:r>
              <a:rPr lang="en-US" sz="1600" dirty="0" err="1">
                <a:latin typeface="Calibri" panose="020F0502020204030204" pitchFamily="34" charset="0"/>
                <a:cs typeface="Calibri" panose="020F0502020204030204" pitchFamily="34" charset="0"/>
              </a:rPr>
              <a:t>độ</a:t>
            </a:r>
            <a:r>
              <a:rPr lang="en-US" sz="1600" dirty="0">
                <a:latin typeface="Calibri" panose="020F0502020204030204" pitchFamily="34" charset="0"/>
                <a:cs typeface="Calibri" panose="020F0502020204030204" pitchFamily="34" charset="0"/>
              </a:rPr>
              <a:t> </a:t>
            </a:r>
            <a:r>
              <a:rPr lang="vi-VN" sz="1600" dirty="0">
                <a:latin typeface="Calibri" panose="020F0502020204030204" pitchFamily="34" charset="0"/>
                <a:cs typeface="Calibri" panose="020F0502020204030204" pitchFamily="34" charset="0"/>
              </a:rPr>
              <a:t>ăn nhân </a:t>
            </a:r>
            <a:r>
              <a:rPr lang="vi-VN" sz="1600" dirty="0" err="1">
                <a:latin typeface="Calibri" panose="020F0502020204030204" pitchFamily="34" charset="0"/>
                <a:cs typeface="Calibri" panose="020F0502020204030204" pitchFamily="34" charset="0"/>
              </a:rPr>
              <a:t>tạo</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và</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chăm</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sóc</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trẻ</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nhiều</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nguy</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cơ</a:t>
            </a:r>
            <a:endParaRPr lang="vi-VN"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vi-VN" sz="1600" dirty="0">
                <a:latin typeface="Calibri" panose="020F0502020204030204" pitchFamily="34" charset="0"/>
                <a:cs typeface="Calibri" panose="020F0502020204030204" pitchFamily="34" charset="0"/>
              </a:rPr>
              <a:t>Xây dựng kế hoạch phòng ngừa và quản lý việc hiến tặng sữa thay thế sữa mẹ</a:t>
            </a:r>
            <a:endParaRPr lang="en-MY" sz="1600" dirty="0">
              <a:latin typeface="Calibri" panose="020F0502020204030204" pitchFamily="34" charset="0"/>
              <a:cs typeface="Calibri" panose="020F0502020204030204" pitchFamily="34" charset="0"/>
            </a:endParaRPr>
          </a:p>
        </p:txBody>
      </p:sp>
      <p:pic>
        <p:nvPicPr>
          <p:cNvPr id="8" name="Picture 7" descr="A picture containing person&#10;&#10;Description automatically generated">
            <a:extLst>
              <a:ext uri="{FF2B5EF4-FFF2-40B4-BE49-F238E27FC236}">
                <a16:creationId xmlns="" xmlns:a16="http://schemas.microsoft.com/office/drawing/2014/main" id="{DF44BCB0-D853-2ACF-88FF-42AC8F2D635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30" r="7633" b="-4125"/>
          <a:stretch/>
        </p:blipFill>
        <p:spPr>
          <a:xfrm>
            <a:off x="6243484" y="1822461"/>
            <a:ext cx="2421063" cy="2083737"/>
          </a:xfrm>
          <a:prstGeom prst="ellipse">
            <a:avLst/>
          </a:prstGeom>
        </p:spPr>
      </p:pic>
      <p:pic>
        <p:nvPicPr>
          <p:cNvPr id="16" name="Picture 15" descr="Icon&#10;&#10;Description automatically generated">
            <a:extLst>
              <a:ext uri="{FF2B5EF4-FFF2-40B4-BE49-F238E27FC236}">
                <a16:creationId xmlns="" xmlns:a16="http://schemas.microsoft.com/office/drawing/2014/main" id="{CDBCAC6B-C961-1F8E-B1E6-A07E2B7B27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95768" y="1344632"/>
            <a:ext cx="1260000" cy="1260000"/>
          </a:xfrm>
          <a:prstGeom prst="rect">
            <a:avLst/>
          </a:prstGeom>
        </p:spPr>
      </p:pic>
      <p:pic>
        <p:nvPicPr>
          <p:cNvPr id="22" name="Picture 21" descr="A baby in a stroller&#10;&#10;Description automatically generated with medium confidence">
            <a:extLst>
              <a:ext uri="{FF2B5EF4-FFF2-40B4-BE49-F238E27FC236}">
                <a16:creationId xmlns="" xmlns:a16="http://schemas.microsoft.com/office/drawing/2014/main" id="{6D512BEB-5566-6E27-CFD8-66725C97E4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190" y="1276328"/>
            <a:ext cx="2746383" cy="2148988"/>
          </a:xfrm>
          <a:prstGeom prst="ellipse">
            <a:avLst/>
          </a:prstGeom>
        </p:spPr>
      </p:pic>
    </p:spTree>
    <p:extLst>
      <p:ext uri="{BB962C8B-B14F-4D97-AF65-F5344CB8AC3E}">
        <p14:creationId xmlns:p14="http://schemas.microsoft.com/office/powerpoint/2010/main" val="2316963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30" name="TextBox 29">
            <a:extLst>
              <a:ext uri="{FF2B5EF4-FFF2-40B4-BE49-F238E27FC236}">
                <a16:creationId xmlns="" xmlns:a16="http://schemas.microsoft.com/office/drawing/2014/main" id="{3753FCB2-0503-A3CD-8DB1-0FC6B7460533}"/>
              </a:ext>
            </a:extLst>
          </p:cNvPr>
          <p:cNvSpPr txBox="1"/>
          <p:nvPr/>
        </p:nvSpPr>
        <p:spPr>
          <a:xfrm>
            <a:off x="172064" y="2159421"/>
            <a:ext cx="8799871" cy="1938992"/>
          </a:xfrm>
          <a:prstGeom prst="rect">
            <a:avLst/>
          </a:prstGeom>
          <a:noFill/>
        </p:spPr>
        <p:txBody>
          <a:bodyPr wrap="square">
            <a:spAutoFit/>
          </a:bodyPr>
          <a:lstStyle/>
          <a:p>
            <a:pPr algn="ctr"/>
            <a:r>
              <a:rPr lang="en-MY" sz="4000" b="1" dirty="0" err="1">
                <a:solidFill>
                  <a:srgbClr val="FFFFFF"/>
                </a:solidFill>
                <a:latin typeface="Calibri" panose="020F0502020204030204" pitchFamily="34" charset="0"/>
                <a:cs typeface="Calibri" panose="020F0502020204030204" pitchFamily="34" charset="0"/>
              </a:rPr>
              <a:t>Vai</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trò</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giáo</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dục</a:t>
            </a:r>
            <a:r>
              <a:rPr lang="en-MY" sz="4000" b="1" dirty="0">
                <a:solidFill>
                  <a:srgbClr val="FFFFFF"/>
                </a:solidFill>
                <a:latin typeface="Calibri" panose="020F0502020204030204" pitchFamily="34" charset="0"/>
                <a:cs typeface="Calibri" panose="020F0502020204030204" pitchFamily="34" charset="0"/>
              </a:rPr>
              <a:t> &amp; </a:t>
            </a:r>
            <a:r>
              <a:rPr lang="en-MY" sz="4000" b="1" dirty="0" err="1">
                <a:solidFill>
                  <a:srgbClr val="FFFFFF"/>
                </a:solidFill>
                <a:latin typeface="Calibri" panose="020F0502020204030204" pitchFamily="34" charset="0"/>
                <a:cs typeface="Calibri" panose="020F0502020204030204" pitchFamily="34" charset="0"/>
              </a:rPr>
              <a:t>đào</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tạo</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các</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bên</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liên</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quan</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trong</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chuỗi</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hỗ</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trợ</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nuôi</a:t>
            </a:r>
            <a:r>
              <a:rPr lang="en-MY" sz="4000" b="1" dirty="0">
                <a:solidFill>
                  <a:srgbClr val="FFFFFF"/>
                </a:solidFill>
                <a:latin typeface="Calibri" panose="020F0502020204030204" pitchFamily="34" charset="0"/>
                <a:cs typeface="Calibri" panose="020F0502020204030204" pitchFamily="34" charset="0"/>
              </a:rPr>
              <a:t> con </a:t>
            </a:r>
            <a:r>
              <a:rPr lang="en-MY" sz="4000" b="1" dirty="0" err="1">
                <a:solidFill>
                  <a:srgbClr val="FFFFFF"/>
                </a:solidFill>
                <a:latin typeface="Calibri" panose="020F0502020204030204" pitchFamily="34" charset="0"/>
                <a:cs typeface="Calibri" panose="020F0502020204030204" pitchFamily="34" charset="0"/>
              </a:rPr>
              <a:t>bằng</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sữa</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mẹ</a:t>
            </a:r>
            <a:endParaRPr lang="en-MY" sz="4000" dirty="0">
              <a:latin typeface="Calibri" panose="020F0502020204030204" pitchFamily="34" charset="0"/>
              <a:cs typeface="Calibri" panose="020F0502020204030204" pitchFamily="34" charset="0"/>
            </a:endParaRPr>
          </a:p>
        </p:txBody>
      </p:sp>
      <p:sp>
        <p:nvSpPr>
          <p:cNvPr id="32" name="Rectangle 31">
            <a:extLst>
              <a:ext uri="{FF2B5EF4-FFF2-40B4-BE49-F238E27FC236}">
                <a16:creationId xmlns="" xmlns:a16="http://schemas.microsoft.com/office/drawing/2014/main" id="{4492330A-11B4-6E10-4800-6E7BA9043466}"/>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pic>
        <p:nvPicPr>
          <p:cNvPr id="38" name="Picture 37" descr="A picture containing logo&#10;&#10;Description automatically generated">
            <a:extLst>
              <a:ext uri="{FF2B5EF4-FFF2-40B4-BE49-F238E27FC236}">
                <a16:creationId xmlns="" xmlns:a16="http://schemas.microsoft.com/office/drawing/2014/main" id="{339C99B9-3E87-99A6-CD5A-09F9BAB1E1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45" name="Picture 44" descr="Logo&#10;&#10;Description automatically generated">
            <a:extLst>
              <a:ext uri="{FF2B5EF4-FFF2-40B4-BE49-F238E27FC236}">
                <a16:creationId xmlns="" xmlns:a16="http://schemas.microsoft.com/office/drawing/2014/main" id="{087A0083-9F0A-49C6-337E-BD5ECA3563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Tree>
    <p:extLst>
      <p:ext uri="{BB962C8B-B14F-4D97-AF65-F5344CB8AC3E}">
        <p14:creationId xmlns:p14="http://schemas.microsoft.com/office/powerpoint/2010/main" val="668478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4F74D28C-3268-4E35-8EE1-D92CB4A85A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 xmlns:a16="http://schemas.microsoft.com/office/drawing/2014/main" id="{58D44E42-C462-4105-BC86-FE75B4E3C4A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4518115"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 xmlns:a16="http://schemas.microsoft.com/office/drawing/2014/main" id="{4F68216B-2123-FC88-9EFF-762FF60A6332}"/>
              </a:ext>
            </a:extLst>
          </p:cNvPr>
          <p:cNvSpPr txBox="1"/>
          <p:nvPr/>
        </p:nvSpPr>
        <p:spPr>
          <a:xfrm>
            <a:off x="4605742" y="1334383"/>
            <a:ext cx="4511578" cy="113877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Các nhân tố trong hệ thống y tế đóng một vai trò thiết yếu trong việc hỗ </a:t>
            </a:r>
            <a:r>
              <a:rPr lang="vi-VN" sz="1700" dirty="0" err="1">
                <a:latin typeface="Calibri" panose="020F0502020204030204" pitchFamily="34" charset="0"/>
                <a:cs typeface="Calibri" panose="020F0502020204030204" pitchFamily="34" charset="0"/>
              </a:rPr>
              <a:t>trợ</a:t>
            </a:r>
            <a:r>
              <a:rPr lang="vi-VN" sz="1700" dirty="0">
                <a:latin typeface="Calibri" panose="020F0502020204030204" pitchFamily="34" charset="0"/>
                <a:cs typeface="Calibri" panose="020F0502020204030204" pitchFamily="34" charset="0"/>
              </a:rPr>
              <a:t> </a:t>
            </a:r>
            <a:r>
              <a:rPr lang="en-US" sz="1700" dirty="0">
                <a:latin typeface="Calibri" panose="020F0502020204030204" pitchFamily="34" charset="0"/>
                <a:cs typeface="Calibri" panose="020F0502020204030204" pitchFamily="34" charset="0"/>
              </a:rPr>
              <a:t>n</a:t>
            </a:r>
            <a:r>
              <a:rPr lang="vi-VN" sz="1700" dirty="0" err="1">
                <a:latin typeface="Calibri" panose="020F0502020204030204" pitchFamily="34" charset="0"/>
                <a:cs typeface="Calibri" panose="020F0502020204030204" pitchFamily="34" charset="0"/>
              </a:rPr>
              <a:t>uôi</a:t>
            </a:r>
            <a:r>
              <a:rPr lang="vi-VN" sz="1700" dirty="0">
                <a:latin typeface="Calibri" panose="020F0502020204030204" pitchFamily="34" charset="0"/>
                <a:cs typeface="Calibri" panose="020F0502020204030204" pitchFamily="34" charset="0"/>
              </a:rPr>
              <a:t> con bằng </a:t>
            </a:r>
            <a:r>
              <a:rPr lang="vi-VN" sz="1700" dirty="0" err="1">
                <a:latin typeface="Calibri" panose="020F0502020204030204" pitchFamily="34" charset="0"/>
                <a:cs typeface="Calibri" panose="020F0502020204030204" pitchFamily="34" charset="0"/>
              </a:rPr>
              <a:t>sữa</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B</a:t>
            </a:r>
            <a:r>
              <a:rPr lang="vi-VN" sz="1700" dirty="0" err="1">
                <a:latin typeface="Calibri" panose="020F0502020204030204" pitchFamily="34" charset="0"/>
                <a:cs typeface="Calibri" panose="020F0502020204030204" pitchFamily="34" charset="0"/>
              </a:rPr>
              <a:t>ởi</a:t>
            </a:r>
            <a:r>
              <a:rPr lang="vi-VN" sz="1700" dirty="0">
                <a:latin typeface="Calibri" panose="020F0502020204030204" pitchFamily="34" charset="0"/>
                <a:cs typeface="Calibri" panose="020F0502020204030204" pitchFamily="34" charset="0"/>
              </a:rPr>
              <a:t> vậy, họ cần </a:t>
            </a:r>
            <a:r>
              <a:rPr lang="vi-VN" sz="1700" dirty="0" err="1">
                <a:latin typeface="Calibri" panose="020F0502020204030204" pitchFamily="34" charset="0"/>
                <a:cs typeface="Calibri" panose="020F0502020204030204" pitchFamily="34" charset="0"/>
              </a:rPr>
              <a:t>được</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đào</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tạo</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một</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cách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đồng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bộ</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theo</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bằng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chứng</a:t>
            </a:r>
            <a:r>
              <a:rPr lang="en-US" sz="1700" dirty="0">
                <a:latin typeface="Calibri" panose="020F0502020204030204" pitchFamily="34" charset="0"/>
                <a:cs typeface="Calibri" panose="020F0502020204030204" pitchFamily="34" charset="0"/>
              </a:rPr>
              <a:t> khoa </a:t>
            </a:r>
            <a:r>
              <a:rPr lang="en-US" sz="1700" dirty="0" err="1">
                <a:latin typeface="Calibri" panose="020F0502020204030204" pitchFamily="34" charset="0"/>
                <a:cs typeface="Calibri" panose="020F0502020204030204" pitchFamily="34" charset="0"/>
              </a:rPr>
              <a:t>học</a:t>
            </a:r>
            <a:r>
              <a:rPr lang="en-US" sz="1700" dirty="0">
                <a:latin typeface="Calibri" panose="020F0502020204030204" pitchFamily="34" charset="0"/>
                <a:cs typeface="Calibri" panose="020F0502020204030204" pitchFamily="34" charset="0"/>
              </a:rPr>
              <a:t>.</a:t>
            </a:r>
            <a:endParaRPr lang="en-US" sz="1700" b="0" i="0" u="none" strike="noStrike" baseline="0" dirty="0">
              <a:latin typeface="Calibri" panose="020F0502020204030204" pitchFamily="34" charset="0"/>
              <a:cs typeface="Calibri" panose="020F0502020204030204" pitchFamily="34" charset="0"/>
            </a:endParaRPr>
          </a:p>
        </p:txBody>
      </p:sp>
      <p:pic>
        <p:nvPicPr>
          <p:cNvPr id="33" name="Picture 32" descr="Icon&#10;&#10;Description automatically generated">
            <a:extLst>
              <a:ext uri="{FF2B5EF4-FFF2-40B4-BE49-F238E27FC236}">
                <a16:creationId xmlns="" xmlns:a16="http://schemas.microsoft.com/office/drawing/2014/main" id="{D55FACAD-1DA6-59B2-73F2-6E3F848D67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371" y="5746952"/>
            <a:ext cx="900000" cy="900000"/>
          </a:xfrm>
          <a:prstGeom prst="rect">
            <a:avLst/>
          </a:prstGeom>
        </p:spPr>
      </p:pic>
      <p:pic>
        <p:nvPicPr>
          <p:cNvPr id="35" name="Picture 34" descr="Icon&#10;&#10;Description automatically generated">
            <a:extLst>
              <a:ext uri="{FF2B5EF4-FFF2-40B4-BE49-F238E27FC236}">
                <a16:creationId xmlns="" xmlns:a16="http://schemas.microsoft.com/office/drawing/2014/main" id="{3EAB83F8-B730-E9B4-F7AF-594D7E44F8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24" y="40877"/>
            <a:ext cx="900000" cy="900000"/>
          </a:xfrm>
          <a:prstGeom prst="rect">
            <a:avLst/>
          </a:prstGeom>
        </p:spPr>
      </p:pic>
      <p:pic>
        <p:nvPicPr>
          <p:cNvPr id="37" name="Picture 36" descr="Icon&#10;&#10;Description automatically generated">
            <a:extLst>
              <a:ext uri="{FF2B5EF4-FFF2-40B4-BE49-F238E27FC236}">
                <a16:creationId xmlns="" xmlns:a16="http://schemas.microsoft.com/office/drawing/2014/main" id="{6A5817A2-AF68-4BBD-A1B5-524C19B59F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9546" y="48025"/>
            <a:ext cx="900000" cy="900000"/>
          </a:xfrm>
          <a:prstGeom prst="rect">
            <a:avLst/>
          </a:prstGeom>
        </p:spPr>
      </p:pic>
      <p:pic>
        <p:nvPicPr>
          <p:cNvPr id="39" name="Picture 38" descr="Icon&#10;&#10;Description automatically generated">
            <a:extLst>
              <a:ext uri="{FF2B5EF4-FFF2-40B4-BE49-F238E27FC236}">
                <a16:creationId xmlns="" xmlns:a16="http://schemas.microsoft.com/office/drawing/2014/main" id="{88535076-597D-40D6-9FBC-40F1894204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6308" y="40877"/>
            <a:ext cx="900000" cy="900000"/>
          </a:xfrm>
          <a:prstGeom prst="rect">
            <a:avLst/>
          </a:prstGeom>
        </p:spPr>
      </p:pic>
      <p:pic>
        <p:nvPicPr>
          <p:cNvPr id="41" name="Picture 40" descr="Icon&#10;&#10;Description automatically generated">
            <a:extLst>
              <a:ext uri="{FF2B5EF4-FFF2-40B4-BE49-F238E27FC236}">
                <a16:creationId xmlns="" xmlns:a16="http://schemas.microsoft.com/office/drawing/2014/main" id="{C923A840-57D1-6531-7946-525A1188F3C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8096" y="1475618"/>
            <a:ext cx="900000" cy="900000"/>
          </a:xfrm>
          <a:prstGeom prst="rect">
            <a:avLst/>
          </a:prstGeom>
        </p:spPr>
      </p:pic>
      <p:pic>
        <p:nvPicPr>
          <p:cNvPr id="43" name="Picture 42" descr="Icon&#10;&#10;Description automatically generated">
            <a:extLst>
              <a:ext uri="{FF2B5EF4-FFF2-40B4-BE49-F238E27FC236}">
                <a16:creationId xmlns="" xmlns:a16="http://schemas.microsoft.com/office/drawing/2014/main" id="{19EAFB75-2C82-AEA3-AF8D-83A80991A67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1037" y="4159542"/>
            <a:ext cx="900000" cy="900000"/>
          </a:xfrm>
          <a:prstGeom prst="rect">
            <a:avLst/>
          </a:prstGeom>
        </p:spPr>
      </p:pic>
      <p:pic>
        <p:nvPicPr>
          <p:cNvPr id="45" name="Picture 44" descr="Icon&#10;&#10;Description automatically generated">
            <a:extLst>
              <a:ext uri="{FF2B5EF4-FFF2-40B4-BE49-F238E27FC236}">
                <a16:creationId xmlns="" xmlns:a16="http://schemas.microsoft.com/office/drawing/2014/main" id="{E98A2873-9500-B624-075B-A0A11491CE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56843" y="4144296"/>
            <a:ext cx="900000" cy="900000"/>
          </a:xfrm>
          <a:prstGeom prst="rect">
            <a:avLst/>
          </a:prstGeom>
        </p:spPr>
      </p:pic>
      <p:pic>
        <p:nvPicPr>
          <p:cNvPr id="47" name="Picture 46" descr="Icon&#10;&#10;Description automatically generated">
            <a:extLst>
              <a:ext uri="{FF2B5EF4-FFF2-40B4-BE49-F238E27FC236}">
                <a16:creationId xmlns="" xmlns:a16="http://schemas.microsoft.com/office/drawing/2014/main" id="{D7FF9134-976F-C3DC-8602-C0E5FD3E63A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1145" y="2839266"/>
            <a:ext cx="900000" cy="900000"/>
          </a:xfrm>
          <a:prstGeom prst="rect">
            <a:avLst/>
          </a:prstGeom>
        </p:spPr>
      </p:pic>
      <p:pic>
        <p:nvPicPr>
          <p:cNvPr id="49" name="Picture 48" descr="Icon&#10;&#10;Description automatically generated">
            <a:extLst>
              <a:ext uri="{FF2B5EF4-FFF2-40B4-BE49-F238E27FC236}">
                <a16:creationId xmlns="" xmlns:a16="http://schemas.microsoft.com/office/drawing/2014/main" id="{02CC2A53-BE14-53F1-2038-4C6E940B1E0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26735" y="2791067"/>
            <a:ext cx="900000" cy="900000"/>
          </a:xfrm>
          <a:prstGeom prst="rect">
            <a:avLst/>
          </a:prstGeom>
        </p:spPr>
      </p:pic>
      <p:pic>
        <p:nvPicPr>
          <p:cNvPr id="51" name="Picture 50" descr="Icon&#10;&#10;Description automatically generated">
            <a:extLst>
              <a:ext uri="{FF2B5EF4-FFF2-40B4-BE49-F238E27FC236}">
                <a16:creationId xmlns="" xmlns:a16="http://schemas.microsoft.com/office/drawing/2014/main" id="{F9D45124-DE6D-02F5-BAA6-760C07926FC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67968" y="1481943"/>
            <a:ext cx="900000" cy="900000"/>
          </a:xfrm>
          <a:prstGeom prst="rect">
            <a:avLst/>
          </a:prstGeom>
        </p:spPr>
      </p:pic>
      <p:pic>
        <p:nvPicPr>
          <p:cNvPr id="53" name="Picture 52" descr="Icon&#10;&#10;Description automatically generated">
            <a:extLst>
              <a:ext uri="{FF2B5EF4-FFF2-40B4-BE49-F238E27FC236}">
                <a16:creationId xmlns="" xmlns:a16="http://schemas.microsoft.com/office/drawing/2014/main" id="{62E3C71D-8A20-1262-F86B-728C1994A76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02911" y="1481943"/>
            <a:ext cx="900000" cy="900000"/>
          </a:xfrm>
          <a:prstGeom prst="rect">
            <a:avLst/>
          </a:prstGeom>
        </p:spPr>
      </p:pic>
      <p:sp>
        <p:nvSpPr>
          <p:cNvPr id="57" name="TextBox 56">
            <a:extLst>
              <a:ext uri="{FF2B5EF4-FFF2-40B4-BE49-F238E27FC236}">
                <a16:creationId xmlns="" xmlns:a16="http://schemas.microsoft.com/office/drawing/2014/main" id="{BDA165DF-A766-544E-8AFE-F537A66CDB71}"/>
              </a:ext>
            </a:extLst>
          </p:cNvPr>
          <p:cNvSpPr txBox="1"/>
          <p:nvPr/>
        </p:nvSpPr>
        <p:spPr>
          <a:xfrm>
            <a:off x="117371" y="913955"/>
            <a:ext cx="1079999" cy="432618"/>
          </a:xfrm>
          <a:prstGeom prst="rect">
            <a:avLst/>
          </a:prstGeom>
          <a:noFill/>
        </p:spPr>
        <p:txBody>
          <a:bodyPr wrap="square" lIns="0" rIns="0">
            <a:noAutofit/>
          </a:bodyPr>
          <a:lstStyle/>
          <a:p>
            <a:pPr algn="ctr"/>
            <a:r>
              <a:rPr lang="vi-VN" sz="1300" dirty="0">
                <a:solidFill>
                  <a:schemeClr val="bg1"/>
                </a:solidFill>
                <a:latin typeface="Calibri" panose="020F0502020204030204" pitchFamily="34" charset="0"/>
                <a:cs typeface="Calibri" panose="020F0502020204030204" pitchFamily="34" charset="0"/>
              </a:rPr>
              <a:t>Chuyên gia tư </a:t>
            </a:r>
            <a:r>
              <a:rPr lang="vi-VN" sz="1300" dirty="0" err="1">
                <a:solidFill>
                  <a:schemeClr val="bg1"/>
                </a:solidFill>
                <a:latin typeface="Calibri" panose="020F0502020204030204" pitchFamily="34" charset="0"/>
                <a:cs typeface="Calibri" panose="020F0502020204030204" pitchFamily="34" charset="0"/>
              </a:rPr>
              <a:t>vấn</a:t>
            </a:r>
            <a:r>
              <a:rPr lang="vi-VN" sz="1300" dirty="0">
                <a:solidFill>
                  <a:schemeClr val="bg1"/>
                </a:solidFill>
                <a:latin typeface="Calibri" panose="020F0502020204030204" pitchFamily="34" charset="0"/>
                <a:cs typeface="Calibri" panose="020F0502020204030204" pitchFamily="34" charset="0"/>
              </a:rPr>
              <a:t> nuôi con bằng sữa mẹ</a:t>
            </a:r>
            <a:endParaRPr lang="en-MY" sz="1300" dirty="0">
              <a:solidFill>
                <a:schemeClr val="bg1"/>
              </a:solidFill>
              <a:latin typeface="Calibri" panose="020F0502020204030204" pitchFamily="34" charset="0"/>
              <a:cs typeface="Calibri" panose="020F0502020204030204" pitchFamily="34" charset="0"/>
            </a:endParaRPr>
          </a:p>
        </p:txBody>
      </p:sp>
      <p:sp>
        <p:nvSpPr>
          <p:cNvPr id="58" name="TextBox 57">
            <a:extLst>
              <a:ext uri="{FF2B5EF4-FFF2-40B4-BE49-F238E27FC236}">
                <a16:creationId xmlns="" xmlns:a16="http://schemas.microsoft.com/office/drawing/2014/main" id="{57396737-E3FC-6ACB-9E64-A2F09C0DCA3F}"/>
              </a:ext>
            </a:extLst>
          </p:cNvPr>
          <p:cNvSpPr txBox="1"/>
          <p:nvPr/>
        </p:nvSpPr>
        <p:spPr>
          <a:xfrm>
            <a:off x="1577968" y="876742"/>
            <a:ext cx="1079999" cy="432618"/>
          </a:xfrm>
          <a:prstGeom prst="rect">
            <a:avLst/>
          </a:prstGeom>
          <a:noFill/>
        </p:spPr>
        <p:txBody>
          <a:bodyPr wrap="square" lIns="0" rIns="0">
            <a:noAutofit/>
          </a:bodyPr>
          <a:lstStyle/>
          <a:p>
            <a:pPr algn="ctr"/>
            <a:r>
              <a:rPr lang="en-MY" sz="1300" dirty="0" err="1">
                <a:solidFill>
                  <a:schemeClr val="bg1"/>
                </a:solidFill>
                <a:latin typeface="Calibri" panose="020F0502020204030204" pitchFamily="34" charset="0"/>
                <a:cs typeface="Calibri" panose="020F0502020204030204" pitchFamily="34" charset="0"/>
              </a:rPr>
              <a:t>Các</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nhóm</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hỗ</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trợ</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nuôi</a:t>
            </a:r>
            <a:r>
              <a:rPr lang="en-MY" sz="1300" dirty="0">
                <a:solidFill>
                  <a:schemeClr val="bg1"/>
                </a:solidFill>
                <a:latin typeface="Calibri" panose="020F0502020204030204" pitchFamily="34" charset="0"/>
                <a:cs typeface="Calibri" panose="020F0502020204030204" pitchFamily="34" charset="0"/>
              </a:rPr>
              <a:t> con </a:t>
            </a:r>
            <a:r>
              <a:rPr lang="en-MY" sz="1300" dirty="0" err="1">
                <a:solidFill>
                  <a:schemeClr val="bg1"/>
                </a:solidFill>
                <a:latin typeface="Calibri" panose="020F0502020204030204" pitchFamily="34" charset="0"/>
                <a:cs typeface="Calibri" panose="020F0502020204030204" pitchFamily="34" charset="0"/>
              </a:rPr>
              <a:t>bằng</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sữa</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mẹ</a:t>
            </a:r>
            <a:endParaRPr lang="en-MY" sz="1300" dirty="0">
              <a:solidFill>
                <a:schemeClr val="bg1"/>
              </a:solidFill>
              <a:latin typeface="Calibri" panose="020F0502020204030204" pitchFamily="34" charset="0"/>
              <a:cs typeface="Calibri" panose="020F0502020204030204" pitchFamily="34" charset="0"/>
            </a:endParaRPr>
          </a:p>
        </p:txBody>
      </p:sp>
      <p:sp>
        <p:nvSpPr>
          <p:cNvPr id="59" name="TextBox 58">
            <a:extLst>
              <a:ext uri="{FF2B5EF4-FFF2-40B4-BE49-F238E27FC236}">
                <a16:creationId xmlns="" xmlns:a16="http://schemas.microsoft.com/office/drawing/2014/main" id="{2E775048-E8B7-6FAA-D148-6B2FBDEC0819}"/>
              </a:ext>
            </a:extLst>
          </p:cNvPr>
          <p:cNvSpPr txBox="1"/>
          <p:nvPr/>
        </p:nvSpPr>
        <p:spPr>
          <a:xfrm>
            <a:off x="3062565" y="892818"/>
            <a:ext cx="1257536" cy="432618"/>
          </a:xfrm>
          <a:prstGeom prst="rect">
            <a:avLst/>
          </a:prstGeom>
          <a:noFill/>
        </p:spPr>
        <p:txBody>
          <a:bodyPr wrap="square" lIns="0" rIns="0">
            <a:noAutofit/>
          </a:bodyPr>
          <a:lstStyle/>
          <a:p>
            <a:pPr algn="ctr"/>
            <a:r>
              <a:rPr lang="vi-VN" sz="1300" dirty="0">
                <a:solidFill>
                  <a:schemeClr val="bg1"/>
                </a:solidFill>
                <a:latin typeface="Calibri" panose="020F0502020204030204" pitchFamily="34" charset="0"/>
                <a:cs typeface="Calibri" panose="020F0502020204030204" pitchFamily="34" charset="0"/>
              </a:rPr>
              <a:t>Chuyên gia tư vấn cho con bú được chứng nhận</a:t>
            </a:r>
            <a:endParaRPr lang="en-MY" sz="1300" dirty="0">
              <a:solidFill>
                <a:schemeClr val="bg1"/>
              </a:solidFill>
              <a:latin typeface="Calibri" panose="020F0502020204030204" pitchFamily="34" charset="0"/>
              <a:cs typeface="Calibri" panose="020F0502020204030204" pitchFamily="34" charset="0"/>
            </a:endParaRPr>
          </a:p>
        </p:txBody>
      </p:sp>
      <p:sp>
        <p:nvSpPr>
          <p:cNvPr id="60" name="TextBox 59">
            <a:extLst>
              <a:ext uri="{FF2B5EF4-FFF2-40B4-BE49-F238E27FC236}">
                <a16:creationId xmlns="" xmlns:a16="http://schemas.microsoft.com/office/drawing/2014/main" id="{EF372A47-BABD-DE11-4897-781C8EE9BE6E}"/>
              </a:ext>
            </a:extLst>
          </p:cNvPr>
          <p:cNvSpPr txBox="1"/>
          <p:nvPr/>
        </p:nvSpPr>
        <p:spPr>
          <a:xfrm>
            <a:off x="106193" y="2343726"/>
            <a:ext cx="1079999" cy="432618"/>
          </a:xfrm>
          <a:prstGeom prst="rect">
            <a:avLst/>
          </a:prstGeom>
          <a:noFill/>
        </p:spPr>
        <p:txBody>
          <a:bodyPr wrap="square" lIns="0" rIns="0">
            <a:noAutofit/>
          </a:bodyPr>
          <a:lstStyle/>
          <a:p>
            <a:pPr algn="ctr"/>
            <a:r>
              <a:rPr lang="en-MY" sz="1300" dirty="0" err="1">
                <a:solidFill>
                  <a:schemeClr val="bg1"/>
                </a:solidFill>
              </a:rPr>
              <a:t>Nhân</a:t>
            </a:r>
            <a:r>
              <a:rPr lang="en-MY" sz="1300" dirty="0">
                <a:solidFill>
                  <a:schemeClr val="bg1"/>
                </a:solidFill>
              </a:rPr>
              <a:t> </a:t>
            </a:r>
            <a:r>
              <a:rPr lang="en-MY" sz="1300" dirty="0" err="1">
                <a:solidFill>
                  <a:schemeClr val="bg1"/>
                </a:solidFill>
              </a:rPr>
              <a:t>viên</a:t>
            </a:r>
            <a:r>
              <a:rPr lang="en-MY" sz="1300" dirty="0">
                <a:solidFill>
                  <a:schemeClr val="bg1"/>
                </a:solidFill>
              </a:rPr>
              <a:t> y </a:t>
            </a:r>
            <a:r>
              <a:rPr lang="en-MY" sz="1300" dirty="0" err="1">
                <a:solidFill>
                  <a:schemeClr val="bg1"/>
                </a:solidFill>
              </a:rPr>
              <a:t>tế</a:t>
            </a:r>
            <a:r>
              <a:rPr lang="en-MY" sz="1300" dirty="0">
                <a:solidFill>
                  <a:schemeClr val="bg1"/>
                </a:solidFill>
              </a:rPr>
              <a:t> </a:t>
            </a:r>
            <a:r>
              <a:rPr lang="en-MY" sz="1300" dirty="0" err="1">
                <a:solidFill>
                  <a:schemeClr val="bg1"/>
                </a:solidFill>
              </a:rPr>
              <a:t>cộng</a:t>
            </a:r>
            <a:r>
              <a:rPr lang="en-MY" sz="1300" dirty="0">
                <a:solidFill>
                  <a:schemeClr val="bg1"/>
                </a:solidFill>
              </a:rPr>
              <a:t> </a:t>
            </a:r>
            <a:r>
              <a:rPr lang="en-MY" sz="1300" dirty="0" err="1">
                <a:solidFill>
                  <a:schemeClr val="bg1"/>
                </a:solidFill>
              </a:rPr>
              <a:t>đồng</a:t>
            </a:r>
            <a:endParaRPr lang="en-MY" sz="1300" dirty="0">
              <a:solidFill>
                <a:schemeClr val="bg1"/>
              </a:solidFill>
            </a:endParaRPr>
          </a:p>
        </p:txBody>
      </p:sp>
      <p:sp>
        <p:nvSpPr>
          <p:cNvPr id="61" name="TextBox 60">
            <a:extLst>
              <a:ext uri="{FF2B5EF4-FFF2-40B4-BE49-F238E27FC236}">
                <a16:creationId xmlns="" xmlns:a16="http://schemas.microsoft.com/office/drawing/2014/main" id="{5F6F89F8-3906-18A9-2A73-83572A0BC8A5}"/>
              </a:ext>
            </a:extLst>
          </p:cNvPr>
          <p:cNvSpPr txBox="1"/>
          <p:nvPr/>
        </p:nvSpPr>
        <p:spPr>
          <a:xfrm>
            <a:off x="0" y="5076813"/>
            <a:ext cx="1454061" cy="432618"/>
          </a:xfrm>
          <a:prstGeom prst="rect">
            <a:avLst/>
          </a:prstGeom>
          <a:noFill/>
        </p:spPr>
        <p:txBody>
          <a:bodyPr wrap="square" lIns="0" rIns="0">
            <a:noAutofit/>
          </a:bodyPr>
          <a:lstStyle/>
          <a:p>
            <a:pPr algn="ctr"/>
            <a:r>
              <a:rPr lang="en-US" sz="1300" i="0" u="none" strike="noStrike" baseline="0" dirty="0" err="1">
                <a:solidFill>
                  <a:schemeClr val="bg1"/>
                </a:solidFill>
              </a:rPr>
              <a:t>Cô</a:t>
            </a:r>
            <a:r>
              <a:rPr lang="en-US" sz="1300" i="0" u="none" strike="noStrike" baseline="0" dirty="0">
                <a:solidFill>
                  <a:schemeClr val="bg1"/>
                </a:solidFill>
              </a:rPr>
              <a:t> </a:t>
            </a:r>
            <a:r>
              <a:rPr lang="en-US" sz="1300" i="0" u="none" strike="noStrike" baseline="0" dirty="0" err="1">
                <a:solidFill>
                  <a:schemeClr val="bg1"/>
                </a:solidFill>
              </a:rPr>
              <a:t>đỡ</a:t>
            </a:r>
            <a:r>
              <a:rPr lang="en-US" sz="1300" i="0" u="none" strike="noStrike" baseline="0" dirty="0">
                <a:solidFill>
                  <a:schemeClr val="bg1"/>
                </a:solidFill>
              </a:rPr>
              <a:t> </a:t>
            </a:r>
            <a:r>
              <a:rPr lang="en-US" sz="1300" i="0" u="none" strike="noStrike" baseline="0" dirty="0" err="1">
                <a:solidFill>
                  <a:schemeClr val="bg1"/>
                </a:solidFill>
              </a:rPr>
              <a:t>và</a:t>
            </a:r>
            <a:r>
              <a:rPr lang="en-US" sz="1300" i="0" u="none" strike="noStrike" baseline="0" dirty="0">
                <a:solidFill>
                  <a:schemeClr val="bg1"/>
                </a:solidFill>
              </a:rPr>
              <a:t> </a:t>
            </a:r>
            <a:r>
              <a:rPr lang="en-US" sz="1300" i="0" u="none" strike="noStrike" baseline="0" dirty="0" err="1">
                <a:solidFill>
                  <a:schemeClr val="bg1"/>
                </a:solidFill>
              </a:rPr>
              <a:t>những</a:t>
            </a:r>
            <a:r>
              <a:rPr lang="en-US" sz="1300" i="0" u="none" strike="noStrike" baseline="0" dirty="0">
                <a:solidFill>
                  <a:schemeClr val="bg1"/>
                </a:solidFill>
              </a:rPr>
              <a:t> </a:t>
            </a:r>
            <a:r>
              <a:rPr lang="en-US" sz="1300" i="0" u="none" strike="noStrike" baseline="0" dirty="0" err="1">
                <a:solidFill>
                  <a:schemeClr val="bg1"/>
                </a:solidFill>
              </a:rPr>
              <a:t>người</a:t>
            </a:r>
            <a:r>
              <a:rPr lang="en-US" sz="1300" i="0" u="none" strike="noStrike" baseline="0" dirty="0">
                <a:solidFill>
                  <a:schemeClr val="bg1"/>
                </a:solidFill>
              </a:rPr>
              <a:t> </a:t>
            </a:r>
            <a:r>
              <a:rPr lang="en-US" sz="1300" i="0" u="none" strike="noStrike" baseline="0" dirty="0" err="1">
                <a:solidFill>
                  <a:schemeClr val="bg1"/>
                </a:solidFill>
              </a:rPr>
              <a:t>đỡ</a:t>
            </a:r>
            <a:r>
              <a:rPr lang="en-US" sz="1300" i="0" u="none" strike="noStrike" baseline="0" dirty="0">
                <a:solidFill>
                  <a:schemeClr val="bg1"/>
                </a:solidFill>
              </a:rPr>
              <a:t> </a:t>
            </a:r>
            <a:r>
              <a:rPr lang="en-US" sz="1300" i="0" u="none" strike="noStrike" baseline="0" dirty="0" err="1">
                <a:solidFill>
                  <a:schemeClr val="bg1"/>
                </a:solidFill>
              </a:rPr>
              <a:t>đẻ</a:t>
            </a:r>
            <a:endParaRPr lang="en-MY" sz="1300" dirty="0">
              <a:solidFill>
                <a:schemeClr val="bg1"/>
              </a:solidFill>
            </a:endParaRPr>
          </a:p>
        </p:txBody>
      </p:sp>
      <p:sp>
        <p:nvSpPr>
          <p:cNvPr id="62" name="TextBox 61">
            <a:extLst>
              <a:ext uri="{FF2B5EF4-FFF2-40B4-BE49-F238E27FC236}">
                <a16:creationId xmlns="" xmlns:a16="http://schemas.microsoft.com/office/drawing/2014/main" id="{5A7270F1-C59A-0516-17DA-659B96CF829C}"/>
              </a:ext>
            </a:extLst>
          </p:cNvPr>
          <p:cNvSpPr txBox="1"/>
          <p:nvPr/>
        </p:nvSpPr>
        <p:spPr>
          <a:xfrm>
            <a:off x="1615368" y="5028767"/>
            <a:ext cx="1486154" cy="432618"/>
          </a:xfrm>
          <a:prstGeom prst="rect">
            <a:avLst/>
          </a:prstGeom>
          <a:noFill/>
        </p:spPr>
        <p:txBody>
          <a:bodyPr wrap="square" lIns="0" rIns="0">
            <a:noAutofit/>
          </a:bodyPr>
          <a:lstStyle/>
          <a:p>
            <a:pPr algn="ctr"/>
            <a:r>
              <a:rPr lang="en-US" sz="1300" dirty="0" err="1">
                <a:solidFill>
                  <a:schemeClr val="bg1"/>
                </a:solidFill>
              </a:rPr>
              <a:t>Bác</a:t>
            </a:r>
            <a:r>
              <a:rPr lang="en-US" sz="1300" dirty="0">
                <a:solidFill>
                  <a:schemeClr val="bg1"/>
                </a:solidFill>
              </a:rPr>
              <a:t> </a:t>
            </a:r>
            <a:r>
              <a:rPr lang="en-US" sz="1300" dirty="0" err="1">
                <a:solidFill>
                  <a:schemeClr val="bg1"/>
                </a:solidFill>
              </a:rPr>
              <a:t>sĩ</a:t>
            </a:r>
            <a:r>
              <a:rPr lang="en-US" sz="1300" dirty="0">
                <a:solidFill>
                  <a:schemeClr val="bg1"/>
                </a:solidFill>
              </a:rPr>
              <a:t> </a:t>
            </a:r>
            <a:r>
              <a:rPr lang="en-US" sz="1300" dirty="0" err="1">
                <a:solidFill>
                  <a:schemeClr val="bg1"/>
                </a:solidFill>
              </a:rPr>
              <a:t>gia</a:t>
            </a:r>
            <a:r>
              <a:rPr lang="en-US" sz="1300" dirty="0">
                <a:solidFill>
                  <a:schemeClr val="bg1"/>
                </a:solidFill>
              </a:rPr>
              <a:t> </a:t>
            </a:r>
            <a:r>
              <a:rPr lang="en-US" sz="1300" dirty="0" err="1">
                <a:solidFill>
                  <a:schemeClr val="bg1"/>
                </a:solidFill>
              </a:rPr>
              <a:t>đình</a:t>
            </a:r>
            <a:r>
              <a:rPr lang="en-US" sz="1300" dirty="0">
                <a:solidFill>
                  <a:schemeClr val="bg1"/>
                </a:solidFill>
              </a:rPr>
              <a:t> </a:t>
            </a:r>
            <a:r>
              <a:rPr lang="en-US" sz="1300" dirty="0" err="1">
                <a:solidFill>
                  <a:schemeClr val="bg1"/>
                </a:solidFill>
              </a:rPr>
              <a:t>và</a:t>
            </a:r>
            <a:r>
              <a:rPr lang="en-US" sz="1300" dirty="0">
                <a:solidFill>
                  <a:schemeClr val="bg1"/>
                </a:solidFill>
              </a:rPr>
              <a:t> </a:t>
            </a:r>
            <a:r>
              <a:rPr lang="en-US" sz="1300" dirty="0" err="1">
                <a:solidFill>
                  <a:schemeClr val="bg1"/>
                </a:solidFill>
              </a:rPr>
              <a:t>bác</a:t>
            </a:r>
            <a:r>
              <a:rPr lang="en-US" sz="1300" dirty="0">
                <a:solidFill>
                  <a:schemeClr val="bg1"/>
                </a:solidFill>
              </a:rPr>
              <a:t> </a:t>
            </a:r>
            <a:r>
              <a:rPr lang="en-US" sz="1300" dirty="0" err="1">
                <a:solidFill>
                  <a:schemeClr val="bg1"/>
                </a:solidFill>
              </a:rPr>
              <a:t>sĩ</a:t>
            </a:r>
            <a:r>
              <a:rPr lang="en-US" sz="1300" dirty="0">
                <a:solidFill>
                  <a:schemeClr val="bg1"/>
                </a:solidFill>
              </a:rPr>
              <a:t> </a:t>
            </a:r>
            <a:r>
              <a:rPr lang="en-US" sz="1300" dirty="0" err="1">
                <a:solidFill>
                  <a:schemeClr val="bg1"/>
                </a:solidFill>
              </a:rPr>
              <a:t>đa</a:t>
            </a:r>
            <a:r>
              <a:rPr lang="en-US" sz="1300" dirty="0">
                <a:solidFill>
                  <a:schemeClr val="bg1"/>
                </a:solidFill>
              </a:rPr>
              <a:t> khoa</a:t>
            </a:r>
            <a:endParaRPr lang="en-MY" sz="1300" dirty="0">
              <a:solidFill>
                <a:schemeClr val="bg1"/>
              </a:solidFill>
            </a:endParaRPr>
          </a:p>
        </p:txBody>
      </p:sp>
      <p:sp>
        <p:nvSpPr>
          <p:cNvPr id="63" name="TextBox 62">
            <a:extLst>
              <a:ext uri="{FF2B5EF4-FFF2-40B4-BE49-F238E27FC236}">
                <a16:creationId xmlns="" xmlns:a16="http://schemas.microsoft.com/office/drawing/2014/main" id="{383F4EFA-409F-0550-3DBF-1C0B56BC88C3}"/>
              </a:ext>
            </a:extLst>
          </p:cNvPr>
          <p:cNvSpPr txBox="1"/>
          <p:nvPr/>
        </p:nvSpPr>
        <p:spPr>
          <a:xfrm>
            <a:off x="924891" y="5835655"/>
            <a:ext cx="1486154" cy="855406"/>
          </a:xfrm>
          <a:prstGeom prst="rect">
            <a:avLst/>
          </a:prstGeom>
          <a:noFill/>
        </p:spPr>
        <p:txBody>
          <a:bodyPr wrap="square" lIns="0" rIns="0">
            <a:noAutofit/>
          </a:bodyPr>
          <a:lstStyle/>
          <a:p>
            <a:pPr algn="ctr"/>
            <a:r>
              <a:rPr lang="en-US" sz="1300" dirty="0" err="1">
                <a:solidFill>
                  <a:schemeClr val="bg1"/>
                </a:solidFill>
                <a:latin typeface="Calibri" panose="020F0502020204030204" pitchFamily="34" charset="0"/>
                <a:cs typeface="Calibri" panose="020F0502020204030204" pitchFamily="34" charset="0"/>
              </a:rPr>
              <a:t>Các</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nhà</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hoạch</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định</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chính</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sách</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trong</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hệ</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thống</a:t>
            </a:r>
            <a:r>
              <a:rPr lang="en-US" sz="1300" dirty="0">
                <a:solidFill>
                  <a:schemeClr val="bg1"/>
                </a:solidFill>
                <a:latin typeface="Calibri" panose="020F0502020204030204" pitchFamily="34" charset="0"/>
                <a:cs typeface="Calibri" panose="020F0502020204030204" pitchFamily="34" charset="0"/>
              </a:rPr>
              <a:t> y </a:t>
            </a:r>
            <a:r>
              <a:rPr lang="en-US" sz="1300" dirty="0" err="1">
                <a:solidFill>
                  <a:schemeClr val="bg1"/>
                </a:solidFill>
                <a:latin typeface="Calibri" panose="020F0502020204030204" pitchFamily="34" charset="0"/>
                <a:cs typeface="Calibri" panose="020F0502020204030204" pitchFamily="34" charset="0"/>
              </a:rPr>
              <a:t>tế</a:t>
            </a:r>
            <a:endParaRPr lang="en-MY" sz="1300" dirty="0">
              <a:solidFill>
                <a:schemeClr val="bg1"/>
              </a:solidFill>
              <a:latin typeface="Calibri" panose="020F0502020204030204" pitchFamily="34" charset="0"/>
              <a:cs typeface="Calibri" panose="020F0502020204030204" pitchFamily="34" charset="0"/>
            </a:endParaRPr>
          </a:p>
        </p:txBody>
      </p:sp>
      <p:sp>
        <p:nvSpPr>
          <p:cNvPr id="64" name="TextBox 63">
            <a:extLst>
              <a:ext uri="{FF2B5EF4-FFF2-40B4-BE49-F238E27FC236}">
                <a16:creationId xmlns="" xmlns:a16="http://schemas.microsoft.com/office/drawing/2014/main" id="{E05750AD-B7CA-EEA5-E4F4-984739834E57}"/>
              </a:ext>
            </a:extLst>
          </p:cNvPr>
          <p:cNvSpPr txBox="1"/>
          <p:nvPr/>
        </p:nvSpPr>
        <p:spPr>
          <a:xfrm>
            <a:off x="1596736" y="2348262"/>
            <a:ext cx="1079999" cy="432618"/>
          </a:xfrm>
          <a:prstGeom prst="rect">
            <a:avLst/>
          </a:prstGeom>
          <a:noFill/>
        </p:spPr>
        <p:txBody>
          <a:bodyPr wrap="square" lIns="0" rIns="0">
            <a:normAutofit/>
          </a:bodyPr>
          <a:lstStyle/>
          <a:p>
            <a:pPr algn="ctr"/>
            <a:r>
              <a:rPr lang="en-MY" sz="1300" dirty="0">
                <a:solidFill>
                  <a:schemeClr val="bg1"/>
                </a:solidFill>
                <a:latin typeface="Calibri" panose="020F0502020204030204" pitchFamily="34" charset="0"/>
                <a:cs typeface="Calibri" panose="020F0502020204030204" pitchFamily="34" charset="0"/>
              </a:rPr>
              <a:t>Bác </a:t>
            </a:r>
            <a:r>
              <a:rPr lang="en-MY" sz="1300" dirty="0" err="1">
                <a:solidFill>
                  <a:schemeClr val="bg1"/>
                </a:solidFill>
                <a:latin typeface="Calibri" panose="020F0502020204030204" pitchFamily="34" charset="0"/>
                <a:cs typeface="Calibri" panose="020F0502020204030204" pitchFamily="34" charset="0"/>
              </a:rPr>
              <a:t>sĩ</a:t>
            </a:r>
            <a:r>
              <a:rPr lang="en-MY" sz="1300" dirty="0">
                <a:solidFill>
                  <a:schemeClr val="bg1"/>
                </a:solidFill>
                <a:latin typeface="Calibri" panose="020F0502020204030204" pitchFamily="34" charset="0"/>
                <a:cs typeface="Calibri" panose="020F0502020204030204" pitchFamily="34" charset="0"/>
              </a:rPr>
              <a:t> Sản khoa</a:t>
            </a:r>
          </a:p>
        </p:txBody>
      </p:sp>
      <p:sp>
        <p:nvSpPr>
          <p:cNvPr id="65" name="TextBox 64">
            <a:extLst>
              <a:ext uri="{FF2B5EF4-FFF2-40B4-BE49-F238E27FC236}">
                <a16:creationId xmlns="" xmlns:a16="http://schemas.microsoft.com/office/drawing/2014/main" id="{261CF903-C261-59E7-5883-519098649DE5}"/>
              </a:ext>
            </a:extLst>
          </p:cNvPr>
          <p:cNvSpPr txBox="1"/>
          <p:nvPr/>
        </p:nvSpPr>
        <p:spPr>
          <a:xfrm>
            <a:off x="3115284" y="2343581"/>
            <a:ext cx="1079999" cy="432618"/>
          </a:xfrm>
          <a:prstGeom prst="rect">
            <a:avLst/>
          </a:prstGeom>
          <a:noFill/>
        </p:spPr>
        <p:txBody>
          <a:bodyPr wrap="square" lIns="0" rIns="0">
            <a:normAutofit/>
          </a:bodyPr>
          <a:lstStyle/>
          <a:p>
            <a:pPr algn="ctr"/>
            <a:r>
              <a:rPr lang="en-MY" sz="1300" dirty="0">
                <a:solidFill>
                  <a:schemeClr val="bg1"/>
                </a:solidFill>
                <a:latin typeface="Calibri" panose="020F0502020204030204" pitchFamily="34" charset="0"/>
                <a:cs typeface="Calibri" panose="020F0502020204030204" pitchFamily="34" charset="0"/>
              </a:rPr>
              <a:t>Bác </a:t>
            </a:r>
            <a:r>
              <a:rPr lang="en-MY" sz="1300" dirty="0" err="1">
                <a:solidFill>
                  <a:schemeClr val="bg1"/>
                </a:solidFill>
                <a:latin typeface="Calibri" panose="020F0502020204030204" pitchFamily="34" charset="0"/>
                <a:cs typeface="Calibri" panose="020F0502020204030204" pitchFamily="34" charset="0"/>
              </a:rPr>
              <a:t>sĩ</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Nhi</a:t>
            </a:r>
            <a:r>
              <a:rPr lang="en-MY" sz="1300" dirty="0">
                <a:solidFill>
                  <a:schemeClr val="bg1"/>
                </a:solidFill>
                <a:latin typeface="Calibri" panose="020F0502020204030204" pitchFamily="34" charset="0"/>
                <a:cs typeface="Calibri" panose="020F0502020204030204" pitchFamily="34" charset="0"/>
              </a:rPr>
              <a:t> khoa</a:t>
            </a:r>
          </a:p>
        </p:txBody>
      </p:sp>
      <p:sp>
        <p:nvSpPr>
          <p:cNvPr id="66" name="TextBox 65">
            <a:extLst>
              <a:ext uri="{FF2B5EF4-FFF2-40B4-BE49-F238E27FC236}">
                <a16:creationId xmlns="" xmlns:a16="http://schemas.microsoft.com/office/drawing/2014/main" id="{F383E157-C4B9-A516-3E67-44F5E87920B4}"/>
              </a:ext>
            </a:extLst>
          </p:cNvPr>
          <p:cNvSpPr txBox="1"/>
          <p:nvPr/>
        </p:nvSpPr>
        <p:spPr>
          <a:xfrm>
            <a:off x="201037" y="3689992"/>
            <a:ext cx="1280216" cy="272897"/>
          </a:xfrm>
          <a:prstGeom prst="rect">
            <a:avLst/>
          </a:prstGeom>
          <a:noFill/>
        </p:spPr>
        <p:txBody>
          <a:bodyPr wrap="square" lIns="0" rIns="0">
            <a:noAutofit/>
          </a:bodyPr>
          <a:lstStyle/>
          <a:p>
            <a:pPr algn="ctr"/>
            <a:r>
              <a:rPr lang="en-MY" sz="1300" dirty="0" err="1">
                <a:solidFill>
                  <a:schemeClr val="bg1"/>
                </a:solidFill>
                <a:latin typeface="Calibri" panose="020F0502020204030204" pitchFamily="34" charset="0"/>
                <a:cs typeface="Calibri" panose="020F0502020204030204" pitchFamily="34" charset="0"/>
              </a:rPr>
              <a:t>Hộ</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sinh</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và</a:t>
            </a:r>
            <a:r>
              <a:rPr lang="en-MY" sz="1300" dirty="0">
                <a:solidFill>
                  <a:schemeClr val="bg1"/>
                </a:solidFill>
                <a:latin typeface="Calibri" panose="020F0502020204030204" pitchFamily="34" charset="0"/>
                <a:cs typeface="Calibri" panose="020F0502020204030204" pitchFamily="34" charset="0"/>
              </a:rPr>
              <a:t> y </a:t>
            </a:r>
            <a:r>
              <a:rPr lang="en-MY" sz="1300" dirty="0" err="1">
                <a:solidFill>
                  <a:schemeClr val="bg1"/>
                </a:solidFill>
                <a:latin typeface="Calibri" panose="020F0502020204030204" pitchFamily="34" charset="0"/>
                <a:cs typeface="Calibri" panose="020F0502020204030204" pitchFamily="34" charset="0"/>
              </a:rPr>
              <a:t>tá</a:t>
            </a:r>
            <a:endParaRPr lang="en-MY" sz="1300" dirty="0">
              <a:solidFill>
                <a:schemeClr val="bg1"/>
              </a:solidFill>
              <a:latin typeface="Calibri" panose="020F0502020204030204" pitchFamily="34" charset="0"/>
              <a:cs typeface="Calibri" panose="020F0502020204030204" pitchFamily="34" charset="0"/>
            </a:endParaRPr>
          </a:p>
        </p:txBody>
      </p:sp>
      <p:sp>
        <p:nvSpPr>
          <p:cNvPr id="67" name="TextBox 66">
            <a:extLst>
              <a:ext uri="{FF2B5EF4-FFF2-40B4-BE49-F238E27FC236}">
                <a16:creationId xmlns="" xmlns:a16="http://schemas.microsoft.com/office/drawing/2014/main" id="{AF3ECF06-1172-E029-EB3E-D8A7C2433DD7}"/>
              </a:ext>
            </a:extLst>
          </p:cNvPr>
          <p:cNvSpPr txBox="1"/>
          <p:nvPr/>
        </p:nvSpPr>
        <p:spPr>
          <a:xfrm>
            <a:off x="1776051" y="3692969"/>
            <a:ext cx="1899431" cy="272897"/>
          </a:xfrm>
          <a:prstGeom prst="rect">
            <a:avLst/>
          </a:prstGeom>
          <a:noFill/>
        </p:spPr>
        <p:txBody>
          <a:bodyPr wrap="square" lIns="0" rIns="0">
            <a:noAutofit/>
          </a:bodyPr>
          <a:lstStyle/>
          <a:p>
            <a:pPr algn="ctr"/>
            <a:r>
              <a:rPr lang="en-MY" sz="1300" i="0" u="none" strike="noStrike" baseline="0" dirty="0" err="1">
                <a:solidFill>
                  <a:schemeClr val="bg1"/>
                </a:solidFill>
                <a:latin typeface="Calibri" panose="020F0502020204030204" pitchFamily="34" charset="0"/>
                <a:cs typeface="Calibri" panose="020F0502020204030204" pitchFamily="34" charset="0"/>
              </a:rPr>
              <a:t>Chuyên</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gia</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dinh</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dưỡng</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và</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chế</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độ</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ăn</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uống</a:t>
            </a:r>
            <a:endParaRPr lang="en-MY" sz="1300" dirty="0">
              <a:solidFill>
                <a:schemeClr val="bg1"/>
              </a:solidFill>
              <a:latin typeface="Calibri" panose="020F0502020204030204" pitchFamily="34" charset="0"/>
              <a:cs typeface="Calibri" panose="020F0502020204030204" pitchFamily="34" charset="0"/>
            </a:endParaRPr>
          </a:p>
        </p:txBody>
      </p:sp>
      <p:sp>
        <p:nvSpPr>
          <p:cNvPr id="69" name="TextBox 68">
            <a:extLst>
              <a:ext uri="{FF2B5EF4-FFF2-40B4-BE49-F238E27FC236}">
                <a16:creationId xmlns="" xmlns:a16="http://schemas.microsoft.com/office/drawing/2014/main" id="{DB7DEDB5-08A3-D19B-A3B8-EDB6486FA82B}"/>
              </a:ext>
            </a:extLst>
          </p:cNvPr>
          <p:cNvSpPr txBox="1"/>
          <p:nvPr/>
        </p:nvSpPr>
        <p:spPr>
          <a:xfrm>
            <a:off x="4409324" y="2692843"/>
            <a:ext cx="4734676" cy="877163"/>
          </a:xfrm>
          <a:prstGeom prst="rect">
            <a:avLst/>
          </a:prstGeom>
          <a:noFill/>
        </p:spPr>
        <p:txBody>
          <a:bodyPr wrap="square">
            <a:spAutoFit/>
          </a:bodyPr>
          <a:lstStyle/>
          <a:p>
            <a:r>
              <a:rPr lang="vi-VN" sz="1700" dirty="0" err="1">
                <a:latin typeface="Calibri" panose="020F0502020204030204" pitchFamily="34" charset="0"/>
                <a:cs typeface="Calibri" panose="020F0502020204030204" pitchFamily="34" charset="0"/>
              </a:rPr>
              <a:t>Cần</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tổ</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chức</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đào</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tạo</a:t>
            </a:r>
            <a:r>
              <a:rPr lang="en-US" sz="1700" dirty="0">
                <a:latin typeface="Calibri" panose="020F0502020204030204" pitchFamily="34" charset="0"/>
                <a:cs typeface="Calibri" panose="020F0502020204030204" pitchFamily="34" charset="0"/>
              </a:rPr>
              <a:t> ban </a:t>
            </a:r>
            <a:r>
              <a:rPr lang="en-US" sz="1700" dirty="0" err="1">
                <a:latin typeface="Calibri" panose="020F0502020204030204" pitchFamily="34" charset="0"/>
                <a:cs typeface="Calibri" panose="020F0502020204030204" pitchFamily="34" charset="0"/>
              </a:rPr>
              <a:t>đầu</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và đào tạo </a:t>
            </a:r>
            <a:r>
              <a:rPr lang="en-US" sz="1700" dirty="0" err="1">
                <a:latin typeface="Calibri" panose="020F0502020204030204" pitchFamily="34" charset="0"/>
                <a:cs typeface="Calibri" panose="020F0502020204030204" pitchFamily="34" charset="0"/>
              </a:rPr>
              <a:t>liên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tục</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thường xuyên, </a:t>
            </a:r>
            <a:r>
              <a:rPr lang="en-US" sz="1700" dirty="0" err="1">
                <a:latin typeface="Calibri" panose="020F0502020204030204" pitchFamily="34" charset="0"/>
                <a:cs typeface="Calibri" panose="020F0502020204030204" pitchFamily="34" charset="0"/>
              </a:rPr>
              <a:t>xây</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dựng</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các</a:t>
            </a:r>
            <a:r>
              <a:rPr lang="vi-VN" sz="1700" dirty="0">
                <a:latin typeface="Calibri" panose="020F0502020204030204" pitchFamily="34" charset="0"/>
                <a:cs typeface="Calibri" panose="020F0502020204030204" pitchFamily="34" charset="0"/>
              </a:rPr>
              <a:t> chương </a:t>
            </a:r>
            <a:r>
              <a:rPr lang="vi-VN" sz="1700" dirty="0" err="1">
                <a:latin typeface="Calibri" panose="020F0502020204030204" pitchFamily="34" charset="0"/>
                <a:cs typeface="Calibri" panose="020F0502020204030204" pitchFamily="34" charset="0"/>
              </a:rPr>
              <a:t>trình</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đào</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tạo</a:t>
            </a:r>
            <a:r>
              <a:rPr lang="vi-VN" sz="1700" dirty="0">
                <a:latin typeface="Calibri" panose="020F0502020204030204" pitchFamily="34" charset="0"/>
                <a:cs typeface="Calibri" panose="020F0502020204030204" pitchFamily="34" charset="0"/>
              </a:rPr>
              <a:t> </a:t>
            </a:r>
            <a:r>
              <a:rPr lang="en-US" sz="1700" dirty="0">
                <a:latin typeface="Calibri" panose="020F0502020204030204" pitchFamily="34" charset="0"/>
                <a:cs typeface="Calibri" panose="020F0502020204030204" pitchFamily="34" charset="0"/>
              </a:rPr>
              <a:t>g</a:t>
            </a:r>
            <a:r>
              <a:rPr lang="vi-VN" sz="1700" dirty="0" err="1">
                <a:latin typeface="Calibri" panose="020F0502020204030204" pitchFamily="34" charset="0"/>
                <a:cs typeface="Calibri" panose="020F0502020204030204" pitchFamily="34" charset="0"/>
              </a:rPr>
              <a:t>iảng</a:t>
            </a:r>
            <a:r>
              <a:rPr lang="vi-VN" sz="1700" dirty="0">
                <a:latin typeface="Calibri" panose="020F0502020204030204" pitchFamily="34" charset="0"/>
                <a:cs typeface="Calibri" panose="020F0502020204030204" pitchFamily="34" charset="0"/>
              </a:rPr>
              <a:t> viên </a:t>
            </a:r>
            <a:r>
              <a:rPr lang="vi-VN" sz="1700" dirty="0" err="1">
                <a:latin typeface="Calibri" panose="020F0502020204030204" pitchFamily="34" charset="0"/>
                <a:cs typeface="Calibri" panose="020F0502020204030204" pitchFamily="34" charset="0"/>
              </a:rPr>
              <a:t>để</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tăng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tính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bền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vững</a:t>
            </a:r>
            <a:r>
              <a:rPr lang="en-US" sz="1700" dirty="0">
                <a:latin typeface="Calibri" panose="020F0502020204030204" pitchFamily="34" charset="0"/>
                <a:cs typeface="Calibri" panose="020F0502020204030204" pitchFamily="34" charset="0"/>
              </a:rPr>
              <a:t>.</a:t>
            </a:r>
            <a:endParaRPr lang="en-US" sz="1700" b="0" i="0" u="none" strike="noStrike" baseline="0" dirty="0">
              <a:latin typeface="Calibri" panose="020F0502020204030204" pitchFamily="34" charset="0"/>
              <a:cs typeface="Calibri" panose="020F0502020204030204" pitchFamily="34" charset="0"/>
            </a:endParaRPr>
          </a:p>
        </p:txBody>
      </p:sp>
      <p:sp>
        <p:nvSpPr>
          <p:cNvPr id="71" name="TextBox 70">
            <a:extLst>
              <a:ext uri="{FF2B5EF4-FFF2-40B4-BE49-F238E27FC236}">
                <a16:creationId xmlns="" xmlns:a16="http://schemas.microsoft.com/office/drawing/2014/main" id="{7B3A97B2-2084-B40D-B4EC-04E66FF04716}"/>
              </a:ext>
            </a:extLst>
          </p:cNvPr>
          <p:cNvSpPr txBox="1"/>
          <p:nvPr/>
        </p:nvSpPr>
        <p:spPr>
          <a:xfrm>
            <a:off x="4102910" y="4064066"/>
            <a:ext cx="5025107" cy="113877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Các nhân viên y tế </a:t>
            </a:r>
            <a:r>
              <a:rPr lang="vi-VN" sz="1700" dirty="0" err="1">
                <a:latin typeface="Calibri" panose="020F0502020204030204" pitchFamily="34" charset="0"/>
                <a:cs typeface="Calibri" panose="020F0502020204030204" pitchFamily="34" charset="0"/>
              </a:rPr>
              <a:t>cần</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có</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kiến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thức</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hiểu</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biết</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về</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dịch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vụ</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chăm sóc thân thiện với bà mẹ </a:t>
            </a:r>
            <a:r>
              <a:rPr lang="vi-VN" sz="1700" dirty="0" err="1">
                <a:latin typeface="Calibri" panose="020F0502020204030204" pitchFamily="34" charset="0"/>
                <a:cs typeface="Calibri" panose="020F0502020204030204" pitchFamily="34" charset="0"/>
              </a:rPr>
              <a:t>và</a:t>
            </a:r>
            <a:r>
              <a:rPr lang="vi-VN" sz="1700" dirty="0">
                <a:latin typeface="Calibri" panose="020F0502020204030204" pitchFamily="34" charset="0"/>
                <a:cs typeface="Calibri" panose="020F0502020204030204" pitchFamily="34" charset="0"/>
              </a:rPr>
              <a:t> </a:t>
            </a:r>
            <a:r>
              <a:rPr lang="en-US" sz="1700" dirty="0">
                <a:latin typeface="Calibri" panose="020F0502020204030204" pitchFamily="34" charset="0"/>
                <a:cs typeface="Calibri" panose="020F0502020204030204" pitchFamily="34" charset="0"/>
              </a:rPr>
              <a:t>BVBHTE </a:t>
            </a:r>
            <a:r>
              <a:rPr lang="vi-VN" sz="1700" dirty="0" err="1">
                <a:latin typeface="Calibri" panose="020F0502020204030204" pitchFamily="34" charset="0"/>
                <a:cs typeface="Calibri" panose="020F0502020204030204" pitchFamily="34" charset="0"/>
              </a:rPr>
              <a:t>để</a:t>
            </a:r>
            <a:r>
              <a:rPr lang="vi-VN" sz="1700" dirty="0">
                <a:latin typeface="Calibri" panose="020F0502020204030204" pitchFamily="34" charset="0"/>
                <a:cs typeface="Calibri" panose="020F0502020204030204" pitchFamily="34" charset="0"/>
              </a:rPr>
              <a:t> có </a:t>
            </a:r>
            <a:r>
              <a:rPr lang="vi-VN" sz="1700" dirty="0" err="1">
                <a:latin typeface="Calibri" panose="020F0502020204030204" pitchFamily="34" charset="0"/>
                <a:cs typeface="Calibri" panose="020F0502020204030204" pitchFamily="34" charset="0"/>
              </a:rPr>
              <a:t>thể</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triển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khai</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chính</a:t>
            </a:r>
            <a:r>
              <a:rPr lang="vi-VN" sz="1700" dirty="0">
                <a:latin typeface="Calibri" panose="020F0502020204030204" pitchFamily="34" charset="0"/>
                <a:cs typeface="Calibri" panose="020F0502020204030204" pitchFamily="34" charset="0"/>
              </a:rPr>
              <a:t> sách của cơ sở y tế </a:t>
            </a:r>
            <a:r>
              <a:rPr lang="vi-VN" sz="1700" dirty="0" err="1">
                <a:latin typeface="Calibri" panose="020F0502020204030204" pitchFamily="34" charset="0"/>
                <a:cs typeface="Calibri" panose="020F0502020204030204" pitchFamily="34" charset="0"/>
              </a:rPr>
              <a:t>và</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đủ</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năng lực tư </a:t>
            </a:r>
            <a:r>
              <a:rPr lang="vi-VN" sz="1700" dirty="0" err="1">
                <a:latin typeface="Calibri" panose="020F0502020204030204" pitchFamily="34" charset="0"/>
                <a:cs typeface="Calibri" panose="020F0502020204030204" pitchFamily="34" charset="0"/>
              </a:rPr>
              <a:t>vấn</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cho</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gia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đình</a:t>
            </a:r>
            <a:r>
              <a:rPr lang="vi-VN" sz="1700" dirty="0">
                <a:latin typeface="Calibri" panose="020F0502020204030204" pitchFamily="34" charset="0"/>
                <a:cs typeface="Calibri" panose="020F0502020204030204" pitchFamily="34" charset="0"/>
              </a:rPr>
              <a:t>.</a:t>
            </a:r>
            <a:endParaRPr lang="en-US" sz="1700" b="0" i="0" u="none" strike="noStrike" baseline="0" dirty="0">
              <a:latin typeface="Calibri" panose="020F0502020204030204" pitchFamily="34" charset="0"/>
              <a:cs typeface="Calibri" panose="020F0502020204030204" pitchFamily="34" charset="0"/>
            </a:endParaRPr>
          </a:p>
        </p:txBody>
      </p:sp>
      <p:sp>
        <p:nvSpPr>
          <p:cNvPr id="73" name="TextBox 72">
            <a:extLst>
              <a:ext uri="{FF2B5EF4-FFF2-40B4-BE49-F238E27FC236}">
                <a16:creationId xmlns="" xmlns:a16="http://schemas.microsoft.com/office/drawing/2014/main" id="{354EB541-8549-E8A3-7A31-328EEE9F6F93}"/>
              </a:ext>
            </a:extLst>
          </p:cNvPr>
          <p:cNvSpPr txBox="1"/>
          <p:nvPr/>
        </p:nvSpPr>
        <p:spPr>
          <a:xfrm>
            <a:off x="3126735" y="5569539"/>
            <a:ext cx="6001283" cy="1138773"/>
          </a:xfrm>
          <a:prstGeom prst="rect">
            <a:avLst/>
          </a:prstGeom>
          <a:noFill/>
        </p:spPr>
        <p:txBody>
          <a:bodyPr wrap="square">
            <a:spAutoFit/>
          </a:bodyPr>
          <a:lstStyle/>
          <a:p>
            <a:r>
              <a:rPr lang="en-US" sz="1700" dirty="0" err="1">
                <a:latin typeface="Calibri" panose="020F0502020204030204" pitchFamily="34" charset="0"/>
                <a:cs typeface="Calibri" panose="020F0502020204030204" pitchFamily="34" charset="0"/>
              </a:rPr>
              <a:t>Các</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bên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liên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quan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đến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việc</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xây</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dựng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môi</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trường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thân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thiện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với</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nuôi</a:t>
            </a:r>
            <a:r>
              <a:rPr lang="en-US" sz="1700" dirty="0">
                <a:latin typeface="Calibri" panose="020F0502020204030204" pitchFamily="34" charset="0"/>
                <a:cs typeface="Calibri" panose="020F0502020204030204" pitchFamily="34" charset="0"/>
              </a:rPr>
              <a:t> con </a:t>
            </a:r>
            <a:r>
              <a:rPr lang="en-US" sz="1700" dirty="0" err="1">
                <a:latin typeface="Calibri" panose="020F0502020204030204" pitchFamily="34" charset="0"/>
                <a:cs typeface="Calibri" panose="020F0502020204030204" pitchFamily="34" charset="0"/>
              </a:rPr>
              <a:t>bằng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sữa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cần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được</a:t>
            </a:r>
            <a:r>
              <a:rPr lang="en-US" sz="1700" dirty="0">
                <a:latin typeface="Calibri" panose="020F0502020204030204" pitchFamily="34" charset="0"/>
                <a:cs typeface="Calibri" panose="020F0502020204030204" pitchFamily="34" charset="0"/>
              </a:rPr>
              <a:t> đ</a:t>
            </a:r>
            <a:r>
              <a:rPr lang="vi-VN" sz="1700" dirty="0" err="1">
                <a:latin typeface="Calibri" panose="020F0502020204030204" pitchFamily="34" charset="0"/>
                <a:cs typeface="Calibri" panose="020F0502020204030204" pitchFamily="34" charset="0"/>
              </a:rPr>
              <a:t>ào</a:t>
            </a:r>
            <a:r>
              <a:rPr lang="vi-VN" sz="1700" dirty="0">
                <a:latin typeface="Calibri" panose="020F0502020204030204" pitchFamily="34" charset="0"/>
                <a:cs typeface="Calibri" panose="020F0502020204030204" pitchFamily="34" charset="0"/>
              </a:rPr>
              <a:t> tạo </a:t>
            </a:r>
            <a:r>
              <a:rPr lang="vi-VN" sz="1700" dirty="0" err="1">
                <a:latin typeface="Calibri" panose="020F0502020204030204" pitchFamily="34" charset="0"/>
                <a:cs typeface="Calibri" panose="020F0502020204030204" pitchFamily="34" charset="0"/>
              </a:rPr>
              <a:t>về</a:t>
            </a:r>
            <a:r>
              <a:rPr lang="vi-VN" sz="1700" dirty="0">
                <a:latin typeface="Calibri" panose="020F0502020204030204" pitchFamily="34" charset="0"/>
                <a:cs typeface="Calibri" panose="020F0502020204030204" pitchFamily="34" charset="0"/>
              </a:rPr>
              <a:t> </a:t>
            </a:r>
            <a:r>
              <a:rPr lang="en-US" sz="1700" dirty="0">
                <a:latin typeface="Calibri" panose="020F0502020204030204" pitchFamily="34" charset="0"/>
                <a:cs typeface="Calibri" panose="020F0502020204030204" pitchFamily="34" charset="0"/>
              </a:rPr>
              <a:t>Nghị </a:t>
            </a:r>
            <a:r>
              <a:rPr lang="en-US" sz="1700" dirty="0" err="1">
                <a:latin typeface="Calibri" panose="020F0502020204030204" pitchFamily="34" charset="0"/>
                <a:cs typeface="Calibri" panose="020F0502020204030204" pitchFamily="34" charset="0"/>
              </a:rPr>
              <a:t>định</a:t>
            </a:r>
            <a:r>
              <a:rPr lang="en-US" sz="1700" dirty="0">
                <a:latin typeface="Calibri" panose="020F0502020204030204" pitchFamily="34" charset="0"/>
                <a:cs typeface="Calibri" panose="020F0502020204030204" pitchFamily="34" charset="0"/>
              </a:rPr>
              <a:t> 100/2014/NĐ-CP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hiểu</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về</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ảnh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hưởng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của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các</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tín</a:t>
            </a:r>
            <a:r>
              <a:rPr lang="vi-VN" sz="1700" dirty="0">
                <a:latin typeface="Calibri" panose="020F0502020204030204" pitchFamily="34" charset="0"/>
                <a:cs typeface="Calibri" panose="020F0502020204030204" pitchFamily="34" charset="0"/>
              </a:rPr>
              <a:t> ngưỡng văn hóa, thông </a:t>
            </a:r>
            <a:r>
              <a:rPr lang="vi-VN" sz="1700" dirty="0" err="1">
                <a:latin typeface="Calibri" panose="020F0502020204030204" pitchFamily="34" charset="0"/>
                <a:cs typeface="Calibri" panose="020F0502020204030204" pitchFamily="34" charset="0"/>
              </a:rPr>
              <a:t>lệ</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đến</a:t>
            </a:r>
            <a:r>
              <a:rPr lang="vi-VN" sz="1700" dirty="0">
                <a:latin typeface="Calibri" panose="020F0502020204030204" pitchFamily="34" charset="0"/>
                <a:cs typeface="Calibri" panose="020F0502020204030204" pitchFamily="34" charset="0"/>
              </a:rPr>
              <a:t> việc nuôi con bằng sữa mẹ.</a:t>
            </a:r>
            <a:endParaRPr lang="en-MY" sz="1700" dirty="0">
              <a:latin typeface="Calibri" panose="020F0502020204030204" pitchFamily="34" charset="0"/>
              <a:cs typeface="Calibri" panose="020F0502020204030204" pitchFamily="34" charset="0"/>
            </a:endParaRPr>
          </a:p>
        </p:txBody>
      </p:sp>
      <p:sp>
        <p:nvSpPr>
          <p:cNvPr id="75" name="TextBox 74">
            <a:extLst>
              <a:ext uri="{FF2B5EF4-FFF2-40B4-BE49-F238E27FC236}">
                <a16:creationId xmlns="" xmlns:a16="http://schemas.microsoft.com/office/drawing/2014/main" id="{41F597D0-A5FF-CA02-BAD7-B30819583A8C}"/>
              </a:ext>
            </a:extLst>
          </p:cNvPr>
          <p:cNvSpPr txBox="1"/>
          <p:nvPr/>
        </p:nvSpPr>
        <p:spPr>
          <a:xfrm>
            <a:off x="4664982" y="167724"/>
            <a:ext cx="4410189" cy="1138773"/>
          </a:xfrm>
          <a:prstGeom prst="rect">
            <a:avLst/>
          </a:prstGeom>
          <a:noFill/>
        </p:spPr>
        <p:txBody>
          <a:bodyPr wrap="square">
            <a:spAutoFit/>
          </a:bodyPr>
          <a:lstStyle/>
          <a:p>
            <a:pPr algn="ctr"/>
            <a:r>
              <a:rPr lang="en-MY" sz="3400" b="1" dirty="0" err="1">
                <a:latin typeface="Calibri" panose="020F0502020204030204" pitchFamily="34" charset="0"/>
                <a:cs typeface="Calibri" panose="020F0502020204030204" pitchFamily="34" charset="0"/>
              </a:rPr>
              <a:t>Các</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bên</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liên</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quan</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trong</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hệ</a:t>
            </a:r>
            <a:r>
              <a:rPr lang="en-MY" sz="3400" b="1" dirty="0">
                <a:latin typeface="Calibri" panose="020F0502020204030204" pitchFamily="34" charset="0"/>
                <a:cs typeface="Calibri" panose="020F0502020204030204" pitchFamily="34" charset="0"/>
              </a:rPr>
              <a:t> </a:t>
            </a:r>
            <a:r>
              <a:rPr lang="en-MY" sz="3400" b="1" dirty="0" err="1">
                <a:latin typeface="Calibri" panose="020F0502020204030204" pitchFamily="34" charset="0"/>
                <a:cs typeface="Calibri" panose="020F0502020204030204" pitchFamily="34" charset="0"/>
              </a:rPr>
              <a:t>thống</a:t>
            </a:r>
            <a:r>
              <a:rPr lang="en-MY" sz="3400" b="1" dirty="0">
                <a:latin typeface="Calibri" panose="020F0502020204030204" pitchFamily="34" charset="0"/>
                <a:cs typeface="Calibri" panose="020F0502020204030204" pitchFamily="34" charset="0"/>
              </a:rPr>
              <a:t> y </a:t>
            </a:r>
            <a:r>
              <a:rPr lang="en-MY" sz="3400" b="1" dirty="0" err="1">
                <a:latin typeface="Calibri" panose="020F0502020204030204" pitchFamily="34" charset="0"/>
                <a:cs typeface="Calibri" panose="020F0502020204030204" pitchFamily="34" charset="0"/>
              </a:rPr>
              <a:t>tế</a:t>
            </a:r>
            <a:endParaRPr lang="en-MY" sz="3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08784854"/>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4F74D28C-3268-4E35-8EE1-D92CB4A85A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 xmlns:a16="http://schemas.microsoft.com/office/drawing/2014/main" id="{58D44E42-C462-4105-BC86-FE75B4E3C4A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4518115"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 xmlns:a16="http://schemas.microsoft.com/office/drawing/2014/main" id="{4F68216B-2123-FC88-9EFF-762FF60A6332}"/>
              </a:ext>
            </a:extLst>
          </p:cNvPr>
          <p:cNvSpPr txBox="1"/>
          <p:nvPr/>
        </p:nvSpPr>
        <p:spPr>
          <a:xfrm>
            <a:off x="4689374" y="1013840"/>
            <a:ext cx="4438643" cy="140038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Các nhân tố cộng đồng đóng vai trò quan trọng trong việc hỗ trợ các chương trình và vận </a:t>
            </a:r>
            <a:r>
              <a:rPr lang="vi-VN" sz="1700" dirty="0" err="1">
                <a:latin typeface="Calibri" panose="020F0502020204030204" pitchFamily="34" charset="0"/>
                <a:cs typeface="Calibri" panose="020F0502020204030204" pitchFamily="34" charset="0"/>
              </a:rPr>
              <a:t>động</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cấp</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quốc</a:t>
            </a:r>
            <a:r>
              <a:rPr lang="vi-VN" sz="1700" dirty="0">
                <a:latin typeface="Calibri" panose="020F0502020204030204" pitchFamily="34" charset="0"/>
                <a:cs typeface="Calibri" panose="020F0502020204030204" pitchFamily="34" charset="0"/>
              </a:rPr>
              <a:t> gia </a:t>
            </a:r>
            <a:r>
              <a:rPr lang="en-US" sz="1700" dirty="0" err="1">
                <a:latin typeface="Calibri" panose="020F0502020204030204" pitchFamily="34" charset="0"/>
                <a:cs typeface="Calibri" panose="020F0502020204030204" pitchFamily="34" charset="0"/>
              </a:rPr>
              <a:t>và</a:t>
            </a:r>
            <a:r>
              <a:rPr lang="vi-VN" sz="1700" dirty="0">
                <a:latin typeface="Calibri" panose="020F0502020204030204" pitchFamily="34" charset="0"/>
                <a:cs typeface="Calibri" panose="020F0502020204030204" pitchFamily="34" charset="0"/>
              </a:rPr>
              <a:t> quốc tế để bảo vệ, thúc đẩy và hỗ trợ việc nuôi con bằng </a:t>
            </a:r>
            <a:r>
              <a:rPr lang="vi-VN" sz="1700" dirty="0" err="1">
                <a:latin typeface="Calibri" panose="020F0502020204030204" pitchFamily="34" charset="0"/>
                <a:cs typeface="Calibri" panose="020F0502020204030204" pitchFamily="34" charset="0"/>
              </a:rPr>
              <a:t>sữa</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như</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Tuần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lễ</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Thế</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giới</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Nuôi</a:t>
            </a:r>
            <a:r>
              <a:rPr lang="en-US" sz="1700" dirty="0">
                <a:latin typeface="Calibri" panose="020F0502020204030204" pitchFamily="34" charset="0"/>
                <a:cs typeface="Calibri" panose="020F0502020204030204" pitchFamily="34" charset="0"/>
              </a:rPr>
              <a:t> con </a:t>
            </a:r>
            <a:r>
              <a:rPr lang="en-US" sz="1700" dirty="0" err="1">
                <a:latin typeface="Calibri" panose="020F0502020204030204" pitchFamily="34" charset="0"/>
                <a:cs typeface="Calibri" panose="020F0502020204030204" pitchFamily="34" charset="0"/>
              </a:rPr>
              <a:t>bằng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sữa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a:t>
            </a:r>
            <a:r>
              <a:rPr lang="vi-VN" sz="1700" dirty="0">
                <a:latin typeface="Calibri" panose="020F0502020204030204" pitchFamily="34" charset="0"/>
                <a:cs typeface="Calibri" panose="020F0502020204030204" pitchFamily="34" charset="0"/>
              </a:rPr>
              <a:t>.</a:t>
            </a:r>
            <a:endParaRPr lang="en-US" sz="1700" b="0" i="0" u="none" strike="noStrike" baseline="0" dirty="0">
              <a:latin typeface="Calibri" panose="020F0502020204030204" pitchFamily="34" charset="0"/>
              <a:cs typeface="Calibri" panose="020F0502020204030204" pitchFamily="34" charset="0"/>
            </a:endParaRPr>
          </a:p>
        </p:txBody>
      </p:sp>
      <p:sp>
        <p:nvSpPr>
          <p:cNvPr id="57" name="TextBox 56">
            <a:extLst>
              <a:ext uri="{FF2B5EF4-FFF2-40B4-BE49-F238E27FC236}">
                <a16:creationId xmlns="" xmlns:a16="http://schemas.microsoft.com/office/drawing/2014/main" id="{BDA165DF-A766-544E-8AFE-F537A66CDB71}"/>
              </a:ext>
            </a:extLst>
          </p:cNvPr>
          <p:cNvSpPr txBox="1"/>
          <p:nvPr/>
        </p:nvSpPr>
        <p:spPr>
          <a:xfrm>
            <a:off x="165385" y="1302624"/>
            <a:ext cx="1079999" cy="432618"/>
          </a:xfrm>
          <a:prstGeom prst="rect">
            <a:avLst/>
          </a:prstGeom>
          <a:noFill/>
        </p:spPr>
        <p:txBody>
          <a:bodyPr wrap="square" lIns="0" rIns="0">
            <a:normAutofit/>
          </a:bodyPr>
          <a:lstStyle/>
          <a:p>
            <a:pPr algn="ctr"/>
            <a:r>
              <a:rPr lang="en-MY" sz="1300" dirty="0" err="1">
                <a:solidFill>
                  <a:schemeClr val="bg1"/>
                </a:solidFill>
                <a:latin typeface="Calibri" panose="020F0502020204030204" pitchFamily="34" charset="0"/>
                <a:cs typeface="Calibri" panose="020F0502020204030204" pitchFamily="34" charset="0"/>
              </a:rPr>
              <a:t>Học</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giả</a:t>
            </a:r>
            <a:endParaRPr lang="en-MY" sz="1300" dirty="0">
              <a:solidFill>
                <a:schemeClr val="bg1"/>
              </a:solidFill>
              <a:latin typeface="Calibri" panose="020F0502020204030204" pitchFamily="34" charset="0"/>
              <a:cs typeface="Calibri" panose="020F0502020204030204" pitchFamily="34" charset="0"/>
            </a:endParaRPr>
          </a:p>
        </p:txBody>
      </p:sp>
      <p:sp>
        <p:nvSpPr>
          <p:cNvPr id="58" name="TextBox 57">
            <a:extLst>
              <a:ext uri="{FF2B5EF4-FFF2-40B4-BE49-F238E27FC236}">
                <a16:creationId xmlns="" xmlns:a16="http://schemas.microsoft.com/office/drawing/2014/main" id="{57396737-E3FC-6ACB-9E64-A2F09C0DCA3F}"/>
              </a:ext>
            </a:extLst>
          </p:cNvPr>
          <p:cNvSpPr txBox="1"/>
          <p:nvPr/>
        </p:nvSpPr>
        <p:spPr>
          <a:xfrm>
            <a:off x="1688864" y="1292009"/>
            <a:ext cx="1079999" cy="493234"/>
          </a:xfrm>
          <a:prstGeom prst="rect">
            <a:avLst/>
          </a:prstGeom>
          <a:noFill/>
        </p:spPr>
        <p:txBody>
          <a:bodyPr wrap="square" lIns="0" rIns="0">
            <a:normAutofit fontScale="92500"/>
          </a:bodyPr>
          <a:lstStyle/>
          <a:p>
            <a:pPr algn="ctr"/>
            <a:r>
              <a:rPr lang="en-MY" sz="1300" dirty="0" err="1">
                <a:solidFill>
                  <a:schemeClr val="bg1"/>
                </a:solidFill>
                <a:latin typeface="Calibri" panose="020F0502020204030204" pitchFamily="34" charset="0"/>
                <a:cs typeface="Calibri" panose="020F0502020204030204" pitchFamily="34" charset="0"/>
              </a:rPr>
              <a:t>Thành</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viên</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trong</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cộng</a:t>
            </a:r>
            <a:r>
              <a:rPr lang="en-MY" sz="1300" dirty="0">
                <a:solidFill>
                  <a:schemeClr val="bg1"/>
                </a:solidFill>
                <a:latin typeface="Calibri" panose="020F0502020204030204" pitchFamily="34" charset="0"/>
                <a:cs typeface="Calibri" panose="020F0502020204030204" pitchFamily="34" charset="0"/>
              </a:rPr>
              <a:t> </a:t>
            </a:r>
            <a:r>
              <a:rPr lang="en-MY" sz="1300" dirty="0" err="1">
                <a:solidFill>
                  <a:schemeClr val="bg1"/>
                </a:solidFill>
                <a:latin typeface="Calibri" panose="020F0502020204030204" pitchFamily="34" charset="0"/>
                <a:cs typeface="Calibri" panose="020F0502020204030204" pitchFamily="34" charset="0"/>
              </a:rPr>
              <a:t>đồng</a:t>
            </a:r>
            <a:endParaRPr lang="en-MY" sz="1300" dirty="0">
              <a:solidFill>
                <a:schemeClr val="bg1"/>
              </a:solidFill>
              <a:latin typeface="Calibri" panose="020F0502020204030204" pitchFamily="34" charset="0"/>
              <a:cs typeface="Calibri" panose="020F0502020204030204" pitchFamily="34" charset="0"/>
            </a:endParaRPr>
          </a:p>
        </p:txBody>
      </p:sp>
      <p:sp>
        <p:nvSpPr>
          <p:cNvPr id="59" name="TextBox 58">
            <a:extLst>
              <a:ext uri="{FF2B5EF4-FFF2-40B4-BE49-F238E27FC236}">
                <a16:creationId xmlns="" xmlns:a16="http://schemas.microsoft.com/office/drawing/2014/main" id="{2E775048-E8B7-6FAA-D148-6B2FBDEC0819}"/>
              </a:ext>
            </a:extLst>
          </p:cNvPr>
          <p:cNvSpPr txBox="1"/>
          <p:nvPr/>
        </p:nvSpPr>
        <p:spPr>
          <a:xfrm>
            <a:off x="3151549" y="1263452"/>
            <a:ext cx="1257536" cy="521792"/>
          </a:xfrm>
          <a:prstGeom prst="rect">
            <a:avLst/>
          </a:prstGeom>
          <a:noFill/>
        </p:spPr>
        <p:txBody>
          <a:bodyPr wrap="square" lIns="0" rIns="0">
            <a:noAutofit/>
          </a:bodyPr>
          <a:lstStyle/>
          <a:p>
            <a:pPr algn="ctr"/>
            <a:r>
              <a:rPr lang="vi-VN" sz="1300" dirty="0">
                <a:solidFill>
                  <a:schemeClr val="bg1"/>
                </a:solidFill>
                <a:latin typeface="Calibri" panose="020F0502020204030204" pitchFamily="34" charset="0"/>
                <a:cs typeface="Calibri" panose="020F0502020204030204" pitchFamily="34" charset="0"/>
              </a:rPr>
              <a:t>Người sử dụng lao động và công đoàn</a:t>
            </a:r>
            <a:endParaRPr lang="en-MY" sz="1300" dirty="0">
              <a:solidFill>
                <a:schemeClr val="bg1"/>
              </a:solidFill>
              <a:latin typeface="Calibri" panose="020F0502020204030204" pitchFamily="34" charset="0"/>
              <a:cs typeface="Calibri" panose="020F0502020204030204" pitchFamily="34" charset="0"/>
            </a:endParaRPr>
          </a:p>
        </p:txBody>
      </p:sp>
      <p:sp>
        <p:nvSpPr>
          <p:cNvPr id="60" name="TextBox 59">
            <a:extLst>
              <a:ext uri="{FF2B5EF4-FFF2-40B4-BE49-F238E27FC236}">
                <a16:creationId xmlns="" xmlns:a16="http://schemas.microsoft.com/office/drawing/2014/main" id="{EF372A47-BABD-DE11-4897-781C8EE9BE6E}"/>
              </a:ext>
            </a:extLst>
          </p:cNvPr>
          <p:cNvSpPr txBox="1"/>
          <p:nvPr/>
        </p:nvSpPr>
        <p:spPr>
          <a:xfrm>
            <a:off x="379563" y="4663931"/>
            <a:ext cx="1310362" cy="306263"/>
          </a:xfrm>
          <a:prstGeom prst="rect">
            <a:avLst/>
          </a:prstGeom>
          <a:noFill/>
        </p:spPr>
        <p:txBody>
          <a:bodyPr wrap="square" lIns="0" rIns="0">
            <a:noAutofit/>
          </a:bodyPr>
          <a:lstStyle/>
          <a:p>
            <a:pPr algn="ctr"/>
            <a:r>
              <a:rPr lang="vi-VN" sz="1300" dirty="0">
                <a:solidFill>
                  <a:schemeClr val="bg1"/>
                </a:solidFill>
                <a:latin typeface="Calibri" panose="020F0502020204030204" pitchFamily="34" charset="0"/>
                <a:cs typeface="Calibri" panose="020F0502020204030204" pitchFamily="34" charset="0"/>
              </a:rPr>
              <a:t>Các nhà hoạt động môi trường</a:t>
            </a:r>
            <a:endParaRPr lang="en-MY" sz="1300" dirty="0">
              <a:solidFill>
                <a:schemeClr val="bg1"/>
              </a:solidFill>
              <a:latin typeface="Calibri" panose="020F0502020204030204" pitchFamily="34" charset="0"/>
              <a:cs typeface="Calibri" panose="020F0502020204030204" pitchFamily="34" charset="0"/>
            </a:endParaRPr>
          </a:p>
        </p:txBody>
      </p:sp>
      <p:sp>
        <p:nvSpPr>
          <p:cNvPr id="61" name="TextBox 60">
            <a:extLst>
              <a:ext uri="{FF2B5EF4-FFF2-40B4-BE49-F238E27FC236}">
                <a16:creationId xmlns="" xmlns:a16="http://schemas.microsoft.com/office/drawing/2014/main" id="{5F6F89F8-3906-18A9-2A73-83572A0BC8A5}"/>
              </a:ext>
            </a:extLst>
          </p:cNvPr>
          <p:cNvSpPr txBox="1"/>
          <p:nvPr/>
        </p:nvSpPr>
        <p:spPr>
          <a:xfrm>
            <a:off x="165384" y="3001165"/>
            <a:ext cx="1080000" cy="348049"/>
          </a:xfrm>
          <a:prstGeom prst="rect">
            <a:avLst/>
          </a:prstGeom>
          <a:noFill/>
        </p:spPr>
        <p:txBody>
          <a:bodyPr wrap="square" lIns="0" rIns="0">
            <a:noAutofit/>
          </a:bodyPr>
          <a:lstStyle/>
          <a:p>
            <a:pPr algn="ctr"/>
            <a:r>
              <a:rPr lang="vi-VN" sz="1300" dirty="0">
                <a:solidFill>
                  <a:schemeClr val="bg1"/>
                </a:solidFill>
                <a:latin typeface="Calibri" panose="020F0502020204030204" pitchFamily="34" charset="0"/>
                <a:cs typeface="Calibri" panose="020F0502020204030204" pitchFamily="34" charset="0"/>
              </a:rPr>
              <a:t>Phương tiện truyền thông</a:t>
            </a:r>
            <a:endParaRPr lang="en-MY" sz="1300" dirty="0">
              <a:solidFill>
                <a:schemeClr val="bg1"/>
              </a:solidFill>
              <a:latin typeface="Calibri" panose="020F0502020204030204" pitchFamily="34" charset="0"/>
              <a:cs typeface="Calibri" panose="020F0502020204030204" pitchFamily="34" charset="0"/>
            </a:endParaRPr>
          </a:p>
        </p:txBody>
      </p:sp>
      <p:sp>
        <p:nvSpPr>
          <p:cNvPr id="62" name="TextBox 61">
            <a:extLst>
              <a:ext uri="{FF2B5EF4-FFF2-40B4-BE49-F238E27FC236}">
                <a16:creationId xmlns="" xmlns:a16="http://schemas.microsoft.com/office/drawing/2014/main" id="{5A7270F1-C59A-0516-17DA-659B96CF829C}"/>
              </a:ext>
            </a:extLst>
          </p:cNvPr>
          <p:cNvSpPr txBox="1"/>
          <p:nvPr/>
        </p:nvSpPr>
        <p:spPr>
          <a:xfrm>
            <a:off x="2932811" y="3003090"/>
            <a:ext cx="1231308" cy="312754"/>
          </a:xfrm>
          <a:prstGeom prst="rect">
            <a:avLst/>
          </a:prstGeom>
          <a:noFill/>
        </p:spPr>
        <p:txBody>
          <a:bodyPr wrap="square" lIns="0" rIns="0">
            <a:noAutofit/>
          </a:bodyPr>
          <a:lstStyle/>
          <a:p>
            <a:pPr algn="ctr"/>
            <a:r>
              <a:rPr lang="en-US" sz="1300" i="0" u="none" strike="noStrike" baseline="0" dirty="0" err="1">
                <a:solidFill>
                  <a:schemeClr val="bg1"/>
                </a:solidFill>
                <a:latin typeface="Calibri" panose="020F0502020204030204" pitchFamily="34" charset="0"/>
                <a:cs typeface="Calibri" panose="020F0502020204030204" pitchFamily="34" charset="0"/>
              </a:rPr>
              <a:t>Người</a:t>
            </a:r>
            <a:r>
              <a:rPr lang="en-US" sz="1300" i="0" u="none" strike="noStrike" baseline="0" dirty="0">
                <a:solidFill>
                  <a:schemeClr val="bg1"/>
                </a:solidFill>
                <a:latin typeface="Calibri" panose="020F0502020204030204" pitchFamily="34" charset="0"/>
                <a:cs typeface="Calibri" panose="020F0502020204030204" pitchFamily="34" charset="0"/>
              </a:rPr>
              <a:t> </a:t>
            </a:r>
            <a:r>
              <a:rPr lang="en-US" sz="1300" i="0" u="none" strike="noStrike" baseline="0" dirty="0" err="1">
                <a:solidFill>
                  <a:schemeClr val="bg1"/>
                </a:solidFill>
                <a:latin typeface="Calibri" panose="020F0502020204030204" pitchFamily="34" charset="0"/>
                <a:cs typeface="Calibri" panose="020F0502020204030204" pitchFamily="34" charset="0"/>
              </a:rPr>
              <a:t>trẻ</a:t>
            </a:r>
            <a:r>
              <a:rPr lang="en-US" sz="1300" i="0" u="none" strike="noStrike" baseline="0" dirty="0">
                <a:solidFill>
                  <a:schemeClr val="bg1"/>
                </a:solidFill>
                <a:latin typeface="Calibri" panose="020F0502020204030204" pitchFamily="34" charset="0"/>
                <a:cs typeface="Calibri" panose="020F0502020204030204" pitchFamily="34" charset="0"/>
              </a:rPr>
              <a:t> </a:t>
            </a:r>
            <a:endParaRPr lang="en-MY" sz="1300" dirty="0">
              <a:solidFill>
                <a:schemeClr val="bg1"/>
              </a:solidFill>
              <a:latin typeface="Calibri" panose="020F0502020204030204" pitchFamily="34" charset="0"/>
              <a:cs typeface="Calibri" panose="020F0502020204030204" pitchFamily="34" charset="0"/>
            </a:endParaRPr>
          </a:p>
        </p:txBody>
      </p:sp>
      <p:sp>
        <p:nvSpPr>
          <p:cNvPr id="63" name="TextBox 62">
            <a:extLst>
              <a:ext uri="{FF2B5EF4-FFF2-40B4-BE49-F238E27FC236}">
                <a16:creationId xmlns="" xmlns:a16="http://schemas.microsoft.com/office/drawing/2014/main" id="{383F4EFA-409F-0550-3DBF-1C0B56BC88C3}"/>
              </a:ext>
            </a:extLst>
          </p:cNvPr>
          <p:cNvSpPr txBox="1"/>
          <p:nvPr/>
        </p:nvSpPr>
        <p:spPr>
          <a:xfrm>
            <a:off x="1131312" y="5468759"/>
            <a:ext cx="1378693" cy="509729"/>
          </a:xfrm>
          <a:prstGeom prst="rect">
            <a:avLst/>
          </a:prstGeom>
          <a:noFill/>
        </p:spPr>
        <p:txBody>
          <a:bodyPr wrap="square" lIns="0" rIns="0">
            <a:noAutofit/>
          </a:bodyPr>
          <a:lstStyle/>
          <a:p>
            <a:pPr algn="ctr"/>
            <a:r>
              <a:rPr lang="en-US" sz="1300" dirty="0" err="1">
                <a:solidFill>
                  <a:schemeClr val="bg1"/>
                </a:solidFill>
                <a:latin typeface="Calibri" panose="020F0502020204030204" pitchFamily="34" charset="0"/>
                <a:cs typeface="Calibri" panose="020F0502020204030204" pitchFamily="34" charset="0"/>
              </a:rPr>
              <a:t>Ông</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bà</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và</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các</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thành</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viên</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trong</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gia</a:t>
            </a:r>
            <a:r>
              <a:rPr lang="en-US" sz="1300" dirty="0">
                <a:solidFill>
                  <a:schemeClr val="bg1"/>
                </a:solidFill>
                <a:latin typeface="Calibri" panose="020F0502020204030204" pitchFamily="34" charset="0"/>
                <a:cs typeface="Calibri" panose="020F0502020204030204" pitchFamily="34" charset="0"/>
              </a:rPr>
              <a:t> </a:t>
            </a:r>
            <a:r>
              <a:rPr lang="en-US" sz="1300" dirty="0" err="1">
                <a:solidFill>
                  <a:schemeClr val="bg1"/>
                </a:solidFill>
                <a:latin typeface="Calibri" panose="020F0502020204030204" pitchFamily="34" charset="0"/>
                <a:cs typeface="Calibri" panose="020F0502020204030204" pitchFamily="34" charset="0"/>
              </a:rPr>
              <a:t>đình</a:t>
            </a:r>
            <a:endParaRPr lang="en-MY" sz="1300" dirty="0">
              <a:solidFill>
                <a:schemeClr val="bg1"/>
              </a:solidFill>
              <a:latin typeface="Calibri" panose="020F0502020204030204" pitchFamily="34" charset="0"/>
              <a:cs typeface="Calibri" panose="020F0502020204030204" pitchFamily="34" charset="0"/>
            </a:endParaRPr>
          </a:p>
        </p:txBody>
      </p:sp>
      <p:sp>
        <p:nvSpPr>
          <p:cNvPr id="64" name="TextBox 63">
            <a:extLst>
              <a:ext uri="{FF2B5EF4-FFF2-40B4-BE49-F238E27FC236}">
                <a16:creationId xmlns="" xmlns:a16="http://schemas.microsoft.com/office/drawing/2014/main" id="{E05750AD-B7CA-EEA5-E4F4-984739834E57}"/>
              </a:ext>
            </a:extLst>
          </p:cNvPr>
          <p:cNvSpPr txBox="1"/>
          <p:nvPr/>
        </p:nvSpPr>
        <p:spPr>
          <a:xfrm>
            <a:off x="1581485" y="2996382"/>
            <a:ext cx="1079999" cy="432618"/>
          </a:xfrm>
          <a:prstGeom prst="rect">
            <a:avLst/>
          </a:prstGeom>
          <a:noFill/>
        </p:spPr>
        <p:txBody>
          <a:bodyPr wrap="square" lIns="0" rIns="0">
            <a:normAutofit/>
          </a:bodyPr>
          <a:lstStyle/>
          <a:p>
            <a:pPr algn="ctr"/>
            <a:r>
              <a:rPr lang="en-MY" sz="1300" i="0" u="none" strike="noStrike" baseline="0" dirty="0" err="1">
                <a:solidFill>
                  <a:schemeClr val="bg1"/>
                </a:solidFill>
                <a:latin typeface="Calibri" panose="020F0502020204030204" pitchFamily="34" charset="0"/>
                <a:cs typeface="Calibri" panose="020F0502020204030204" pitchFamily="34" charset="0"/>
              </a:rPr>
              <a:t>Nhóm</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tôn</a:t>
            </a:r>
            <a:r>
              <a:rPr lang="en-MY" sz="1300" i="0" u="none" strike="noStrike" baseline="0" dirty="0">
                <a:solidFill>
                  <a:schemeClr val="bg1"/>
                </a:solidFill>
                <a:latin typeface="Calibri" panose="020F0502020204030204" pitchFamily="34" charset="0"/>
                <a:cs typeface="Calibri" panose="020F0502020204030204" pitchFamily="34" charset="0"/>
              </a:rPr>
              <a:t> </a:t>
            </a:r>
            <a:r>
              <a:rPr lang="en-MY" sz="1300" i="0" u="none" strike="noStrike" baseline="0" dirty="0" err="1">
                <a:solidFill>
                  <a:schemeClr val="bg1"/>
                </a:solidFill>
                <a:latin typeface="Calibri" panose="020F0502020204030204" pitchFamily="34" charset="0"/>
                <a:cs typeface="Calibri" panose="020F0502020204030204" pitchFamily="34" charset="0"/>
              </a:rPr>
              <a:t>giáo</a:t>
            </a:r>
            <a:endParaRPr lang="en-MY" sz="1300" dirty="0">
              <a:solidFill>
                <a:schemeClr val="bg1"/>
              </a:solidFill>
              <a:latin typeface="Calibri" panose="020F0502020204030204" pitchFamily="34" charset="0"/>
              <a:cs typeface="Calibri" panose="020F0502020204030204" pitchFamily="34" charset="0"/>
            </a:endParaRPr>
          </a:p>
        </p:txBody>
      </p:sp>
      <p:sp>
        <p:nvSpPr>
          <p:cNvPr id="65" name="TextBox 64">
            <a:extLst>
              <a:ext uri="{FF2B5EF4-FFF2-40B4-BE49-F238E27FC236}">
                <a16:creationId xmlns="" xmlns:a16="http://schemas.microsoft.com/office/drawing/2014/main" id="{261CF903-C261-59E7-5883-519098649DE5}"/>
              </a:ext>
            </a:extLst>
          </p:cNvPr>
          <p:cNvSpPr txBox="1"/>
          <p:nvPr/>
        </p:nvSpPr>
        <p:spPr>
          <a:xfrm>
            <a:off x="1983989" y="4659906"/>
            <a:ext cx="1344565" cy="343437"/>
          </a:xfrm>
          <a:prstGeom prst="rect">
            <a:avLst/>
          </a:prstGeom>
          <a:noFill/>
        </p:spPr>
        <p:txBody>
          <a:bodyPr wrap="square" lIns="0" rIns="0">
            <a:noAutofit/>
          </a:bodyPr>
          <a:lstStyle/>
          <a:p>
            <a:pPr algn="ctr"/>
            <a:r>
              <a:rPr lang="en-MY" sz="1300" i="0" u="none" strike="noStrike" baseline="0" dirty="0">
                <a:solidFill>
                  <a:schemeClr val="bg1"/>
                </a:solidFill>
              </a:rPr>
              <a:t>Cha </a:t>
            </a:r>
            <a:r>
              <a:rPr lang="en-MY" sz="1300" i="0" u="none" strike="noStrike" baseline="0" dirty="0" err="1">
                <a:solidFill>
                  <a:schemeClr val="bg1"/>
                </a:solidFill>
              </a:rPr>
              <a:t>của</a:t>
            </a:r>
            <a:r>
              <a:rPr lang="en-MY" sz="1300" i="0" u="none" strike="noStrike" baseline="0" dirty="0">
                <a:solidFill>
                  <a:schemeClr val="bg1"/>
                </a:solidFill>
              </a:rPr>
              <a:t> </a:t>
            </a:r>
            <a:r>
              <a:rPr lang="en-MY" sz="1300" i="0" u="none" strike="noStrike" baseline="0" dirty="0" err="1">
                <a:solidFill>
                  <a:schemeClr val="bg1"/>
                </a:solidFill>
              </a:rPr>
              <a:t>trẻ</a:t>
            </a:r>
            <a:r>
              <a:rPr lang="en-MY" sz="1300" i="0" u="none" strike="noStrike" baseline="0" dirty="0">
                <a:solidFill>
                  <a:schemeClr val="bg1"/>
                </a:solidFill>
              </a:rPr>
              <a:t>/</a:t>
            </a:r>
            <a:r>
              <a:rPr lang="en-MY" sz="1300" i="0" u="none" strike="noStrike" baseline="0" dirty="0" err="1">
                <a:solidFill>
                  <a:schemeClr val="bg1"/>
                </a:solidFill>
              </a:rPr>
              <a:t>Bạn</a:t>
            </a:r>
            <a:r>
              <a:rPr lang="en-MY" sz="1300" i="0" u="none" strike="noStrike" baseline="0" dirty="0">
                <a:solidFill>
                  <a:schemeClr val="bg1"/>
                </a:solidFill>
              </a:rPr>
              <a:t> </a:t>
            </a:r>
            <a:r>
              <a:rPr lang="en-MY" sz="1300" i="0" u="none" strike="noStrike" baseline="0" dirty="0" err="1">
                <a:solidFill>
                  <a:schemeClr val="bg1"/>
                </a:solidFill>
              </a:rPr>
              <a:t>đời</a:t>
            </a:r>
            <a:endParaRPr lang="en-MY" sz="1300" dirty="0">
              <a:solidFill>
                <a:schemeClr val="bg1"/>
              </a:solidFill>
            </a:endParaRPr>
          </a:p>
        </p:txBody>
      </p:sp>
      <p:sp>
        <p:nvSpPr>
          <p:cNvPr id="69" name="TextBox 68">
            <a:extLst>
              <a:ext uri="{FF2B5EF4-FFF2-40B4-BE49-F238E27FC236}">
                <a16:creationId xmlns="" xmlns:a16="http://schemas.microsoft.com/office/drawing/2014/main" id="{DB7DEDB5-08A3-D19B-A3B8-EDB6486FA82B}"/>
              </a:ext>
            </a:extLst>
          </p:cNvPr>
          <p:cNvSpPr txBox="1"/>
          <p:nvPr/>
        </p:nvSpPr>
        <p:spPr>
          <a:xfrm>
            <a:off x="4393342" y="2723603"/>
            <a:ext cx="4734676" cy="1400383"/>
          </a:xfrm>
          <a:prstGeom prst="rect">
            <a:avLst/>
          </a:prstGeom>
          <a:noFill/>
        </p:spPr>
        <p:txBody>
          <a:bodyPr wrap="square">
            <a:spAutoFit/>
          </a:bodyPr>
          <a:lstStyle/>
          <a:p>
            <a:r>
              <a:rPr lang="en-US" sz="1700" dirty="0" err="1">
                <a:latin typeface="Calibri" panose="020F0502020204030204" pitchFamily="34" charset="0"/>
                <a:cs typeface="Calibri" panose="020F0502020204030204" pitchFamily="34" charset="0"/>
              </a:rPr>
              <a:t>Cộng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đồng</a:t>
            </a:r>
            <a:r>
              <a:rPr lang="vi-VN" sz="1700" dirty="0">
                <a:latin typeface="Calibri" panose="020F0502020204030204" pitchFamily="34" charset="0"/>
                <a:cs typeface="Calibri" panose="020F0502020204030204" pitchFamily="34" charset="0"/>
              </a:rPr>
              <a:t> cần nhận thức </a:t>
            </a:r>
            <a:r>
              <a:rPr lang="vi-VN" sz="1700" dirty="0" err="1">
                <a:latin typeface="Calibri" panose="020F0502020204030204" pitchFamily="34" charset="0"/>
                <a:cs typeface="Calibri" panose="020F0502020204030204" pitchFamily="34" charset="0"/>
              </a:rPr>
              <a:t>được</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chiến</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thuật</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kinh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doanh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quảng</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cáo</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của</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các</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doanh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nghiệp</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sản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xuất</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kinh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doanh</a:t>
            </a:r>
            <a:r>
              <a:rPr lang="vi-VN" sz="1700" dirty="0">
                <a:latin typeface="Calibri" panose="020F0502020204030204" pitchFamily="34" charset="0"/>
                <a:cs typeface="Calibri" panose="020F0502020204030204" pitchFamily="34" charset="0"/>
              </a:rPr>
              <a:t> </a:t>
            </a:r>
            <a:r>
              <a:rPr lang="en-US" sz="1700" dirty="0">
                <a:latin typeface="Calibri" panose="020F0502020204030204" pitchFamily="34" charset="0"/>
                <a:cs typeface="Calibri" panose="020F0502020204030204" pitchFamily="34" charset="0"/>
              </a:rPr>
              <a:t>s</a:t>
            </a:r>
            <a:r>
              <a:rPr lang="vi-VN" sz="1700" dirty="0" err="1">
                <a:latin typeface="Calibri" panose="020F0502020204030204" pitchFamily="34" charset="0"/>
                <a:cs typeface="Calibri" panose="020F0502020204030204" pitchFamily="34" charset="0"/>
              </a:rPr>
              <a:t>ản</a:t>
            </a:r>
            <a:r>
              <a:rPr lang="vi-VN" sz="1700" dirty="0">
                <a:latin typeface="Calibri" panose="020F0502020204030204" pitchFamily="34" charset="0"/>
                <a:cs typeface="Calibri" panose="020F0502020204030204" pitchFamily="34" charset="0"/>
              </a:rPr>
              <a:t> phẩm thay thế sữa </a:t>
            </a:r>
            <a:r>
              <a:rPr lang="vi-VN" sz="1700" dirty="0" err="1">
                <a:latin typeface="Calibri" panose="020F0502020204030204" pitchFamily="34" charset="0"/>
                <a:cs typeface="Calibri" panose="020F0502020204030204" pitchFamily="34" charset="0"/>
              </a:rPr>
              <a:t>mẹ</a:t>
            </a:r>
            <a:r>
              <a:rPr lang="vi-VN" sz="1700" dirty="0">
                <a:latin typeface="Calibri" panose="020F0502020204030204" pitchFamily="34" charset="0"/>
                <a:cs typeface="Calibri" panose="020F0502020204030204" pitchFamily="34" charset="0"/>
              </a:rPr>
              <a:t> trong việc cung cấp thông tin sai lệch và quảng cáo trái đạo </a:t>
            </a:r>
            <a:r>
              <a:rPr lang="vi-VN" sz="1700" dirty="0" err="1">
                <a:latin typeface="Calibri" panose="020F0502020204030204" pitchFamily="34" charset="0"/>
                <a:cs typeface="Calibri" panose="020F0502020204030204" pitchFamily="34" charset="0"/>
              </a:rPr>
              <a:t>đức</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sữa</a:t>
            </a:r>
            <a:r>
              <a:rPr lang="vi-VN" sz="1700" dirty="0">
                <a:latin typeface="Calibri" panose="020F0502020204030204" pitchFamily="34" charset="0"/>
                <a:cs typeface="Calibri" panose="020F0502020204030204" pitchFamily="34" charset="0"/>
              </a:rPr>
              <a:t> công thức.</a:t>
            </a:r>
            <a:endParaRPr lang="en-US" sz="1700" b="0" i="0" u="none" strike="noStrike" baseline="0" dirty="0">
              <a:latin typeface="Calibri" panose="020F0502020204030204" pitchFamily="34" charset="0"/>
              <a:cs typeface="Calibri" panose="020F0502020204030204" pitchFamily="34" charset="0"/>
            </a:endParaRPr>
          </a:p>
        </p:txBody>
      </p:sp>
      <p:sp>
        <p:nvSpPr>
          <p:cNvPr id="71" name="TextBox 70">
            <a:extLst>
              <a:ext uri="{FF2B5EF4-FFF2-40B4-BE49-F238E27FC236}">
                <a16:creationId xmlns="" xmlns:a16="http://schemas.microsoft.com/office/drawing/2014/main" id="{7B3A97B2-2084-B40D-B4EC-04E66FF04716}"/>
              </a:ext>
            </a:extLst>
          </p:cNvPr>
          <p:cNvSpPr txBox="1"/>
          <p:nvPr/>
        </p:nvSpPr>
        <p:spPr>
          <a:xfrm>
            <a:off x="4074165" y="4285383"/>
            <a:ext cx="5025107" cy="87716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Các thành viên cộng đồng cũng cần được giáo dục và đào tạo để hiểu cách họ có thể hỗ trợ cha mẹ trong việc nuôi con bằng sữa mẹ.</a:t>
            </a:r>
            <a:endParaRPr lang="en-US" sz="1700" b="0" i="0" u="none" strike="noStrike" baseline="0" dirty="0">
              <a:latin typeface="Calibri" panose="020F0502020204030204" pitchFamily="34" charset="0"/>
              <a:cs typeface="Calibri" panose="020F0502020204030204" pitchFamily="34" charset="0"/>
            </a:endParaRPr>
          </a:p>
        </p:txBody>
      </p:sp>
      <p:sp>
        <p:nvSpPr>
          <p:cNvPr id="73" name="TextBox 72">
            <a:extLst>
              <a:ext uri="{FF2B5EF4-FFF2-40B4-BE49-F238E27FC236}">
                <a16:creationId xmlns="" xmlns:a16="http://schemas.microsoft.com/office/drawing/2014/main" id="{354EB541-8549-E8A3-7A31-328EEE9F6F93}"/>
              </a:ext>
            </a:extLst>
          </p:cNvPr>
          <p:cNvSpPr txBox="1"/>
          <p:nvPr/>
        </p:nvSpPr>
        <p:spPr>
          <a:xfrm>
            <a:off x="3408528" y="5322618"/>
            <a:ext cx="5735472" cy="877163"/>
          </a:xfrm>
          <a:prstGeom prst="rect">
            <a:avLst/>
          </a:prstGeom>
          <a:noFill/>
        </p:spPr>
        <p:txBody>
          <a:bodyPr wrap="square">
            <a:spAutoFit/>
          </a:bodyPr>
          <a:lstStyle/>
          <a:p>
            <a:r>
              <a:rPr lang="en-US" sz="1700" dirty="0" err="1"/>
              <a:t>Họ</a:t>
            </a:r>
            <a:r>
              <a:rPr lang="en-US" sz="1700" dirty="0"/>
              <a:t> </a:t>
            </a:r>
            <a:r>
              <a:rPr lang="en-US" sz="1700" dirty="0" err="1"/>
              <a:t>có</a:t>
            </a:r>
            <a:r>
              <a:rPr lang="en-US" sz="1700" dirty="0"/>
              <a:t> </a:t>
            </a:r>
            <a:r>
              <a:rPr lang="en-US" sz="1700" dirty="0" err="1"/>
              <a:t>thể</a:t>
            </a:r>
            <a:r>
              <a:rPr lang="en-US" sz="1700" dirty="0"/>
              <a:t> </a:t>
            </a:r>
            <a:r>
              <a:rPr lang="en-US" sz="1700" dirty="0" err="1"/>
              <a:t>cộng</a:t>
            </a:r>
            <a:r>
              <a:rPr lang="en-US" sz="1700" dirty="0"/>
              <a:t> </a:t>
            </a:r>
            <a:r>
              <a:rPr lang="en-US" sz="1700" dirty="0" err="1"/>
              <a:t>tác</a:t>
            </a:r>
            <a:r>
              <a:rPr lang="en-US" sz="1700" dirty="0"/>
              <a:t> </a:t>
            </a:r>
            <a:r>
              <a:rPr lang="en-US" sz="1700" dirty="0" err="1"/>
              <a:t>với</a:t>
            </a:r>
            <a:r>
              <a:rPr lang="en-US" sz="1700" dirty="0"/>
              <a:t> </a:t>
            </a:r>
            <a:r>
              <a:rPr lang="en-US" sz="1700" dirty="0" err="1"/>
              <a:t>các</a:t>
            </a:r>
            <a:r>
              <a:rPr lang="en-US" sz="1700" dirty="0"/>
              <a:t> </a:t>
            </a:r>
            <a:r>
              <a:rPr lang="en-US" sz="1700" dirty="0" err="1"/>
              <a:t>nhân</a:t>
            </a:r>
            <a:r>
              <a:rPr lang="en-US" sz="1700" dirty="0"/>
              <a:t> </a:t>
            </a:r>
            <a:r>
              <a:rPr lang="en-US" sz="1700" dirty="0" err="1"/>
              <a:t>viên</a:t>
            </a:r>
            <a:r>
              <a:rPr lang="en-US" sz="1700" dirty="0"/>
              <a:t> </a:t>
            </a:r>
            <a:r>
              <a:rPr lang="en-US" sz="1700" dirty="0" err="1"/>
              <a:t>chăm</a:t>
            </a:r>
            <a:r>
              <a:rPr lang="en-US" sz="1700" dirty="0"/>
              <a:t> </a:t>
            </a:r>
            <a:r>
              <a:rPr lang="en-US" sz="1700" dirty="0" err="1"/>
              <a:t>sóc</a:t>
            </a:r>
            <a:r>
              <a:rPr lang="en-US" sz="1700" dirty="0"/>
              <a:t> </a:t>
            </a:r>
            <a:r>
              <a:rPr lang="en-US" sz="1700" dirty="0" err="1"/>
              <a:t>sức</a:t>
            </a:r>
            <a:r>
              <a:rPr lang="en-US" sz="1700" dirty="0"/>
              <a:t> </a:t>
            </a:r>
            <a:r>
              <a:rPr lang="en-US" sz="1700" dirty="0" err="1"/>
              <a:t>khỏe</a:t>
            </a:r>
            <a:r>
              <a:rPr lang="en-US" sz="1700" dirty="0"/>
              <a:t> </a:t>
            </a:r>
            <a:r>
              <a:rPr lang="en-US" sz="1700" dirty="0" err="1"/>
              <a:t>để</a:t>
            </a:r>
            <a:r>
              <a:rPr lang="en-US" sz="1700" dirty="0"/>
              <a:t> </a:t>
            </a:r>
            <a:r>
              <a:rPr lang="en-US" sz="1700" dirty="0" err="1"/>
              <a:t>giúp</a:t>
            </a:r>
            <a:r>
              <a:rPr lang="en-US" sz="1700" dirty="0"/>
              <a:t> </a:t>
            </a:r>
            <a:r>
              <a:rPr lang="en-US" sz="1700" dirty="0" err="1"/>
              <a:t>các</a:t>
            </a:r>
            <a:r>
              <a:rPr lang="en-US" sz="1700" dirty="0"/>
              <a:t> </a:t>
            </a:r>
            <a:r>
              <a:rPr lang="en-US" sz="1700" dirty="0" err="1"/>
              <a:t>gia</a:t>
            </a:r>
            <a:r>
              <a:rPr lang="en-US" sz="1700" dirty="0"/>
              <a:t> </a:t>
            </a:r>
            <a:r>
              <a:rPr lang="en-US" sz="1700" dirty="0" err="1"/>
              <a:t>đình</a:t>
            </a:r>
            <a:r>
              <a:rPr lang="en-US" sz="1700" dirty="0"/>
              <a:t> </a:t>
            </a:r>
            <a:r>
              <a:rPr lang="en-US" sz="1700" dirty="0" err="1"/>
              <a:t>đang</a:t>
            </a:r>
            <a:r>
              <a:rPr lang="en-US" sz="1700" dirty="0"/>
              <a:t> </a:t>
            </a:r>
            <a:r>
              <a:rPr lang="en-US" sz="1700" dirty="0" err="1"/>
              <a:t>nuôi</a:t>
            </a:r>
            <a:r>
              <a:rPr lang="en-US" sz="1700" dirty="0"/>
              <a:t> con </a:t>
            </a:r>
            <a:r>
              <a:rPr lang="en-US" sz="1700" dirty="0" err="1"/>
              <a:t>bằng</a:t>
            </a:r>
            <a:r>
              <a:rPr lang="en-US" sz="1700" dirty="0"/>
              <a:t> </a:t>
            </a:r>
            <a:r>
              <a:rPr lang="en-US" sz="1700" dirty="0" err="1"/>
              <a:t>sữa</a:t>
            </a:r>
            <a:r>
              <a:rPr lang="en-US" sz="1700" dirty="0"/>
              <a:t> </a:t>
            </a:r>
            <a:r>
              <a:rPr lang="en-US" sz="1700" dirty="0" err="1"/>
              <a:t>mẹ</a:t>
            </a:r>
            <a:r>
              <a:rPr lang="en-US" sz="1700" dirty="0"/>
              <a:t> </a:t>
            </a:r>
            <a:r>
              <a:rPr lang="en-US" sz="1700" dirty="0" err="1"/>
              <a:t>và</a:t>
            </a:r>
            <a:r>
              <a:rPr lang="en-US" sz="1700" dirty="0"/>
              <a:t> </a:t>
            </a:r>
            <a:r>
              <a:rPr lang="en-US" sz="1700" dirty="0" err="1"/>
              <a:t>thu</a:t>
            </a:r>
            <a:r>
              <a:rPr lang="en-US" sz="1700" dirty="0"/>
              <a:t> </a:t>
            </a:r>
            <a:r>
              <a:rPr lang="en-US" sz="1700" dirty="0" err="1"/>
              <a:t>hẹp</a:t>
            </a:r>
            <a:r>
              <a:rPr lang="en-US" sz="1700" dirty="0"/>
              <a:t> </a:t>
            </a:r>
            <a:r>
              <a:rPr lang="en-US" sz="1700" dirty="0" err="1"/>
              <a:t>khoảng</a:t>
            </a:r>
            <a:r>
              <a:rPr lang="en-US" sz="1700" dirty="0"/>
              <a:t> </a:t>
            </a:r>
            <a:r>
              <a:rPr lang="en-US" sz="1700" dirty="0" err="1"/>
              <a:t>cách</a:t>
            </a:r>
            <a:r>
              <a:rPr lang="en-US" sz="1700" dirty="0"/>
              <a:t> </a:t>
            </a:r>
            <a:r>
              <a:rPr lang="en-US" sz="1700" dirty="0" err="1"/>
              <a:t>hỗ</a:t>
            </a:r>
            <a:r>
              <a:rPr lang="en-US" sz="1700" dirty="0"/>
              <a:t> </a:t>
            </a:r>
            <a:r>
              <a:rPr lang="en-US" sz="1700" dirty="0" err="1"/>
              <a:t>trợ</a:t>
            </a:r>
            <a:r>
              <a:rPr lang="en-US" sz="1700" dirty="0"/>
              <a:t> </a:t>
            </a:r>
            <a:r>
              <a:rPr lang="en-US" sz="1700" dirty="0" err="1"/>
              <a:t>việc</a:t>
            </a:r>
            <a:r>
              <a:rPr lang="en-US" sz="1700" dirty="0"/>
              <a:t> </a:t>
            </a:r>
            <a:r>
              <a:rPr lang="en-US" sz="1700" dirty="0" err="1"/>
              <a:t>nuôi</a:t>
            </a:r>
            <a:r>
              <a:rPr lang="en-US" sz="1700" dirty="0"/>
              <a:t> con </a:t>
            </a:r>
            <a:r>
              <a:rPr lang="en-US" sz="1700" dirty="0" err="1"/>
              <a:t>bằng</a:t>
            </a:r>
            <a:r>
              <a:rPr lang="en-US" sz="1700" dirty="0"/>
              <a:t> </a:t>
            </a:r>
            <a:r>
              <a:rPr lang="en-US" sz="1700" dirty="0" err="1"/>
              <a:t>sữa</a:t>
            </a:r>
            <a:r>
              <a:rPr lang="en-US" sz="1700" dirty="0"/>
              <a:t> </a:t>
            </a:r>
            <a:r>
              <a:rPr lang="en-US" sz="1700" dirty="0" err="1"/>
              <a:t>mẹ</a:t>
            </a:r>
            <a:r>
              <a:rPr lang="en-US" sz="1700" dirty="0"/>
              <a:t>.</a:t>
            </a:r>
            <a:endParaRPr lang="en-MY" sz="1700" dirty="0"/>
          </a:p>
        </p:txBody>
      </p:sp>
      <p:sp>
        <p:nvSpPr>
          <p:cNvPr id="75" name="TextBox 74">
            <a:extLst>
              <a:ext uri="{FF2B5EF4-FFF2-40B4-BE49-F238E27FC236}">
                <a16:creationId xmlns="" xmlns:a16="http://schemas.microsoft.com/office/drawing/2014/main" id="{41F597D0-A5FF-CA02-BAD7-B30819583A8C}"/>
              </a:ext>
            </a:extLst>
          </p:cNvPr>
          <p:cNvSpPr txBox="1"/>
          <p:nvPr/>
        </p:nvSpPr>
        <p:spPr>
          <a:xfrm>
            <a:off x="4518114" y="273788"/>
            <a:ext cx="4596389" cy="615553"/>
          </a:xfrm>
          <a:prstGeom prst="rect">
            <a:avLst/>
          </a:prstGeom>
          <a:noFill/>
        </p:spPr>
        <p:txBody>
          <a:bodyPr wrap="square">
            <a:spAutoFit/>
          </a:bodyPr>
          <a:lstStyle/>
          <a:p>
            <a:pPr algn="ctr"/>
            <a:r>
              <a:rPr lang="en-MY" sz="3400" b="1" i="0" u="none" strike="noStrike" baseline="0" dirty="0" err="1"/>
              <a:t>Các</a:t>
            </a:r>
            <a:r>
              <a:rPr lang="en-MY" sz="3400" b="1" i="0" u="none" strike="noStrike" baseline="0" dirty="0"/>
              <a:t> </a:t>
            </a:r>
            <a:r>
              <a:rPr lang="en-MY" sz="3400" b="1" i="0" u="none" strike="noStrike" baseline="0" dirty="0" err="1"/>
              <a:t>nhân</a:t>
            </a:r>
            <a:r>
              <a:rPr lang="en-MY" sz="3400" b="1" i="0" u="none" strike="noStrike" baseline="0" dirty="0"/>
              <a:t> </a:t>
            </a:r>
            <a:r>
              <a:rPr lang="en-MY" sz="3400" b="1" i="0" u="none" strike="noStrike" baseline="0" dirty="0" err="1"/>
              <a:t>tố</a:t>
            </a:r>
            <a:r>
              <a:rPr lang="en-MY" sz="3400" b="1" i="0" u="none" strike="noStrike" baseline="0" dirty="0"/>
              <a:t> </a:t>
            </a:r>
            <a:r>
              <a:rPr lang="en-MY" sz="3400" b="1" i="0" u="none" strike="noStrike" baseline="0" dirty="0" err="1"/>
              <a:t>Cộng</a:t>
            </a:r>
            <a:r>
              <a:rPr lang="en-MY" sz="3400" b="1" i="0" u="none" strike="noStrike" baseline="0" dirty="0"/>
              <a:t> </a:t>
            </a:r>
            <a:r>
              <a:rPr lang="en-MY" sz="3400" b="1" i="0" u="none" strike="noStrike" baseline="0" dirty="0" err="1"/>
              <a:t>đồng</a:t>
            </a:r>
            <a:endParaRPr lang="en-MY" sz="3400" dirty="0"/>
          </a:p>
        </p:txBody>
      </p:sp>
      <p:pic>
        <p:nvPicPr>
          <p:cNvPr id="3" name="Picture 2" descr="Icon&#10;&#10;Description automatically generated">
            <a:extLst>
              <a:ext uri="{FF2B5EF4-FFF2-40B4-BE49-F238E27FC236}">
                <a16:creationId xmlns="" xmlns:a16="http://schemas.microsoft.com/office/drawing/2014/main" id="{4E889DE5-A194-B3EA-E3D8-4F45680BD7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66958" y="1926889"/>
            <a:ext cx="1080000" cy="1080000"/>
          </a:xfrm>
          <a:prstGeom prst="rect">
            <a:avLst/>
          </a:prstGeom>
        </p:spPr>
      </p:pic>
      <p:pic>
        <p:nvPicPr>
          <p:cNvPr id="5" name="Picture 4" descr="Logo, company name&#10;&#10;Description automatically generated">
            <a:extLst>
              <a:ext uri="{FF2B5EF4-FFF2-40B4-BE49-F238E27FC236}">
                <a16:creationId xmlns="" xmlns:a16="http://schemas.microsoft.com/office/drawing/2014/main" id="{EACD2F7E-C966-5B10-B5AF-301CEEAC2B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385" y="185360"/>
            <a:ext cx="1080000" cy="1080000"/>
          </a:xfrm>
          <a:prstGeom prst="rect">
            <a:avLst/>
          </a:prstGeom>
        </p:spPr>
      </p:pic>
      <p:pic>
        <p:nvPicPr>
          <p:cNvPr id="7" name="Picture 6" descr="Icon&#10;&#10;Description automatically generated">
            <a:extLst>
              <a:ext uri="{FF2B5EF4-FFF2-40B4-BE49-F238E27FC236}">
                <a16:creationId xmlns="" xmlns:a16="http://schemas.microsoft.com/office/drawing/2014/main" id="{84672C35-8E6E-A814-6976-7B7AFC4812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4261" y="185360"/>
            <a:ext cx="1080000" cy="1080000"/>
          </a:xfrm>
          <a:prstGeom prst="rect">
            <a:avLst/>
          </a:prstGeom>
        </p:spPr>
      </p:pic>
      <p:pic>
        <p:nvPicPr>
          <p:cNvPr id="9" name="Picture 8" descr="Logo&#10;&#10;Description automatically generated">
            <a:extLst>
              <a:ext uri="{FF2B5EF4-FFF2-40B4-BE49-F238E27FC236}">
                <a16:creationId xmlns="" xmlns:a16="http://schemas.microsoft.com/office/drawing/2014/main" id="{8E0FEF74-3A4A-D865-DF50-2CFE97B629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11338" y="185360"/>
            <a:ext cx="1080000" cy="1080000"/>
          </a:xfrm>
          <a:prstGeom prst="rect">
            <a:avLst/>
          </a:prstGeom>
        </p:spPr>
      </p:pic>
      <p:pic>
        <p:nvPicPr>
          <p:cNvPr id="13" name="Picture 12" descr="Logo&#10;&#10;Description automatically generated with medium confidence">
            <a:extLst>
              <a:ext uri="{FF2B5EF4-FFF2-40B4-BE49-F238E27FC236}">
                <a16:creationId xmlns="" xmlns:a16="http://schemas.microsoft.com/office/drawing/2014/main" id="{B6995FC9-36CE-C128-670F-8ED3492D08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792" y="3654013"/>
            <a:ext cx="1080000" cy="1080000"/>
          </a:xfrm>
          <a:prstGeom prst="rect">
            <a:avLst/>
          </a:prstGeom>
        </p:spPr>
      </p:pic>
      <p:pic>
        <p:nvPicPr>
          <p:cNvPr id="16" name="Picture 15" descr="Icon&#10;&#10;Description automatically generated">
            <a:extLst>
              <a:ext uri="{FF2B5EF4-FFF2-40B4-BE49-F238E27FC236}">
                <a16:creationId xmlns="" xmlns:a16="http://schemas.microsoft.com/office/drawing/2014/main" id="{8C3A445A-3E45-E548-1628-75E87F4881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22393" y="1945097"/>
            <a:ext cx="1080000" cy="1080000"/>
          </a:xfrm>
          <a:prstGeom prst="rect">
            <a:avLst/>
          </a:prstGeom>
        </p:spPr>
      </p:pic>
      <p:pic>
        <p:nvPicPr>
          <p:cNvPr id="18" name="Picture 17" descr="Icon&#10;&#10;Description automatically generated">
            <a:extLst>
              <a:ext uri="{FF2B5EF4-FFF2-40B4-BE49-F238E27FC236}">
                <a16:creationId xmlns="" xmlns:a16="http://schemas.microsoft.com/office/drawing/2014/main" id="{1BAFC94F-555D-12B2-B3EE-1AAAF099661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39977" y="3643965"/>
            <a:ext cx="1080000" cy="1080000"/>
          </a:xfrm>
          <a:prstGeom prst="rect">
            <a:avLst/>
          </a:prstGeom>
        </p:spPr>
      </p:pic>
      <p:pic>
        <p:nvPicPr>
          <p:cNvPr id="20" name="Picture 19" descr="Icon&#10;&#10;Description automatically generated">
            <a:extLst>
              <a:ext uri="{FF2B5EF4-FFF2-40B4-BE49-F238E27FC236}">
                <a16:creationId xmlns="" xmlns:a16="http://schemas.microsoft.com/office/drawing/2014/main" id="{F4F8C967-B58A-D891-1131-04AAA1023C8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4264" y="5203931"/>
            <a:ext cx="1080000" cy="1080000"/>
          </a:xfrm>
          <a:prstGeom prst="rect">
            <a:avLst/>
          </a:prstGeom>
        </p:spPr>
      </p:pic>
      <p:pic>
        <p:nvPicPr>
          <p:cNvPr id="22" name="Picture 21" descr="Icon&#10;&#10;Description automatically generated">
            <a:extLst>
              <a:ext uri="{FF2B5EF4-FFF2-40B4-BE49-F238E27FC236}">
                <a16:creationId xmlns="" xmlns:a16="http://schemas.microsoft.com/office/drawing/2014/main" id="{77367937-4E27-04F9-8B9B-B523997F645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9484" y="1945097"/>
            <a:ext cx="1080000" cy="1080000"/>
          </a:xfrm>
          <a:prstGeom prst="rect">
            <a:avLst/>
          </a:prstGeom>
        </p:spPr>
      </p:pic>
    </p:spTree>
    <p:extLst>
      <p:ext uri="{BB962C8B-B14F-4D97-AF65-F5344CB8AC3E}">
        <p14:creationId xmlns:p14="http://schemas.microsoft.com/office/powerpoint/2010/main" val="3289929459"/>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8F99D2BA-3B6D-4D1C-A695-4AEDF41345C9}"/>
              </a:ext>
            </a:extLst>
          </p:cNvPr>
          <p:cNvSpPr/>
          <p:nvPr/>
        </p:nvSpPr>
        <p:spPr>
          <a:xfrm>
            <a:off x="0" y="6542844"/>
            <a:ext cx="9144000" cy="32403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pic>
        <p:nvPicPr>
          <p:cNvPr id="9" name="Picture 8" descr="A picture containing logo&#10;&#10;Description automatically generated">
            <a:extLst>
              <a:ext uri="{FF2B5EF4-FFF2-40B4-BE49-F238E27FC236}">
                <a16:creationId xmlns="" xmlns:a16="http://schemas.microsoft.com/office/drawing/2014/main" id="{EA597180-99BF-4642-82A4-E2FB81F99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19" name="Picture 18" descr="Logo&#10;&#10;Description automatically generated">
            <a:extLst>
              <a:ext uri="{FF2B5EF4-FFF2-40B4-BE49-F238E27FC236}">
                <a16:creationId xmlns="" xmlns:a16="http://schemas.microsoft.com/office/drawing/2014/main" id="{9591EEFC-A261-BABE-6C2F-A95CC9012F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20" name="TextBox 19">
            <a:extLst>
              <a:ext uri="{FF2B5EF4-FFF2-40B4-BE49-F238E27FC236}">
                <a16:creationId xmlns="" xmlns:a16="http://schemas.microsoft.com/office/drawing/2014/main" id="{B99FDDDE-A8D9-B1FF-1A4B-3E78C4760A1E}"/>
              </a:ext>
            </a:extLst>
          </p:cNvPr>
          <p:cNvSpPr txBox="1"/>
          <p:nvPr/>
        </p:nvSpPr>
        <p:spPr>
          <a:xfrm>
            <a:off x="356368" y="2551837"/>
            <a:ext cx="8431263" cy="1938992"/>
          </a:xfrm>
          <a:prstGeom prst="rect">
            <a:avLst/>
          </a:prstGeom>
          <a:noFill/>
        </p:spPr>
        <p:txBody>
          <a:bodyPr wrap="square">
            <a:spAutoFit/>
          </a:bodyPr>
          <a:lstStyle/>
          <a:p>
            <a:pPr algn="ctr"/>
            <a:r>
              <a:rPr lang="en-US" sz="4000" b="1" i="0" u="none" strike="noStrike" baseline="0" dirty="0" err="1">
                <a:solidFill>
                  <a:schemeClr val="bg1"/>
                </a:solidFill>
                <a:latin typeface="Calibri" panose="020F0502020204030204" pitchFamily="34" charset="0"/>
                <a:cs typeface="Calibri" panose="020F0502020204030204" pitchFamily="34" charset="0"/>
              </a:rPr>
              <a:t>Đẩy</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mạnh</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chuỗi</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hỗ</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trợ</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nuôi</a:t>
            </a:r>
            <a:r>
              <a:rPr lang="en-US" sz="4000" b="1" i="0" u="none" strike="noStrike" baseline="0" dirty="0">
                <a:solidFill>
                  <a:schemeClr val="bg1"/>
                </a:solidFill>
                <a:latin typeface="Calibri" panose="020F0502020204030204" pitchFamily="34" charset="0"/>
                <a:cs typeface="Calibri" panose="020F0502020204030204" pitchFamily="34" charset="0"/>
              </a:rPr>
              <a:t> con </a:t>
            </a:r>
            <a:r>
              <a:rPr lang="en-US" sz="4000" b="1" i="0" u="none" strike="noStrike" baseline="0" dirty="0" err="1">
                <a:solidFill>
                  <a:schemeClr val="bg1"/>
                </a:solidFill>
                <a:latin typeface="Calibri" panose="020F0502020204030204" pitchFamily="34" charset="0"/>
                <a:cs typeface="Calibri" panose="020F0502020204030204" pitchFamily="34" charset="0"/>
              </a:rPr>
              <a:t>bằng</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sữa</a:t>
            </a:r>
            <a:r>
              <a:rPr lang="en-US" sz="4000" b="1" i="0" u="none" strike="noStrike" baseline="0" dirty="0">
                <a:solidFill>
                  <a:schemeClr val="bg1"/>
                </a:solidFill>
                <a:latin typeface="Calibri" panose="020F0502020204030204" pitchFamily="34" charset="0"/>
                <a:cs typeface="Calibri" panose="020F0502020204030204" pitchFamily="34" charset="0"/>
              </a:rPr>
              <a:t> </a:t>
            </a:r>
            <a:r>
              <a:rPr lang="en-US" sz="4000" b="1" i="0" u="none" strike="noStrike" baseline="0" dirty="0" err="1">
                <a:solidFill>
                  <a:schemeClr val="bg1"/>
                </a:solidFill>
                <a:latin typeface="Calibri" panose="020F0502020204030204" pitchFamily="34" charset="0"/>
                <a:cs typeface="Calibri" panose="020F0502020204030204" pitchFamily="34" charset="0"/>
              </a:rPr>
              <a:t>mẹ</a:t>
            </a:r>
            <a:endParaRPr lang="en-US" sz="4000" b="1" i="0" u="none" strike="noStrike" baseline="0" dirty="0">
              <a:solidFill>
                <a:schemeClr val="bg1"/>
              </a:solidFill>
              <a:latin typeface="Calibri" panose="020F0502020204030204" pitchFamily="34" charset="0"/>
              <a:cs typeface="Calibri" panose="020F0502020204030204" pitchFamily="34" charset="0"/>
            </a:endParaRPr>
          </a:p>
          <a:p>
            <a:pPr algn="ctr"/>
            <a:endParaRPr lang="en-US" sz="4000" b="1" i="0" u="none" strike="noStrike" baseline="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32175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E2D53D46-4088-D05E-98F3-2F4D3BB30106}"/>
              </a:ext>
            </a:extLst>
          </p:cNvPr>
          <p:cNvSpPr/>
          <p:nvPr/>
        </p:nvSpPr>
        <p:spPr>
          <a:xfrm>
            <a:off x="381740" y="461318"/>
            <a:ext cx="8191989" cy="1250592"/>
          </a:xfrm>
          <a:prstGeom prst="rect">
            <a:avLst/>
          </a:prstGeom>
          <a:solidFill>
            <a:schemeClr val="bg1"/>
          </a:solidFill>
          <a:ln w="38100">
            <a:solidFill>
              <a:srgbClr val="0099FF"/>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32" name="Rectangle 31">
            <a:extLst>
              <a:ext uri="{FF2B5EF4-FFF2-40B4-BE49-F238E27FC236}">
                <a16:creationId xmlns="" xmlns:a16="http://schemas.microsoft.com/office/drawing/2014/main" id="{4492330A-11B4-6E10-4800-6E7BA9043466}"/>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ahoma" panose="020B0604030504040204" pitchFamily="34" charset="0"/>
                <a:ea typeface="Tahoma" panose="020B0604030504040204" pitchFamily="34" charset="0"/>
                <a:cs typeface="Tahoma" panose="020B0604030504040204" pitchFamily="34" charset="0"/>
              </a:rPr>
              <a:t>WABA | TUẦN LỄ THẾ GIỚI NUÔI CON BẰNG SỮA MẸ</a:t>
            </a:r>
            <a:r>
              <a:rPr lang="en-MY" dirty="0">
                <a:latin typeface="Tahoma" panose="020B0604030504040204" pitchFamily="34" charset="0"/>
                <a:ea typeface="Tahoma" panose="020B0604030504040204" pitchFamily="34" charset="0"/>
                <a:cs typeface="Tahoma" panose="020B0604030504040204" pitchFamily="34" charset="0"/>
              </a:rPr>
              <a:t> </a:t>
            </a:r>
            <a:r>
              <a:rPr lang="en-US" dirty="0">
                <a:latin typeface="Tahoma" panose="020B0604030504040204" pitchFamily="34" charset="0"/>
                <a:ea typeface="Tahoma" panose="020B0604030504040204" pitchFamily="34" charset="0"/>
                <a:cs typeface="Tahoma" panose="020B0604030504040204" pitchFamily="34" charset="0"/>
              </a:rPr>
              <a:t>2022</a:t>
            </a:r>
            <a:endParaRPr lang="en-MY" dirty="0">
              <a:latin typeface="Tahoma" panose="020B0604030504040204" pitchFamily="34" charset="0"/>
              <a:ea typeface="Tahoma" panose="020B0604030504040204" pitchFamily="34" charset="0"/>
              <a:cs typeface="Tahoma" panose="020B0604030504040204" pitchFamily="34" charset="0"/>
            </a:endParaRPr>
          </a:p>
        </p:txBody>
      </p:sp>
      <p:cxnSp>
        <p:nvCxnSpPr>
          <p:cNvPr id="33" name="Straight Connector 32">
            <a:extLst>
              <a:ext uri="{FF2B5EF4-FFF2-40B4-BE49-F238E27FC236}">
                <a16:creationId xmlns="" xmlns:a16="http://schemas.microsoft.com/office/drawing/2014/main" id="{32144359-E8D1-B07B-7CB7-D889960159A1}"/>
              </a:ext>
            </a:extLst>
          </p:cNvPr>
          <p:cNvCxnSpPr/>
          <p:nvPr/>
        </p:nvCxnSpPr>
        <p:spPr>
          <a:xfrm>
            <a:off x="2956455" y="6602125"/>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8" name="Picture 37" descr="A picture containing logo&#10;&#10;Description automatically generated">
            <a:extLst>
              <a:ext uri="{FF2B5EF4-FFF2-40B4-BE49-F238E27FC236}">
                <a16:creationId xmlns="" xmlns:a16="http://schemas.microsoft.com/office/drawing/2014/main" id="{339C99B9-3E87-99A6-CD5A-09F9BAB1E1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45" name="Picture 44" descr="Logo&#10;&#10;Description automatically generated">
            <a:extLst>
              <a:ext uri="{FF2B5EF4-FFF2-40B4-BE49-F238E27FC236}">
                <a16:creationId xmlns="" xmlns:a16="http://schemas.microsoft.com/office/drawing/2014/main" id="{087A0083-9F0A-49C6-337E-BD5ECA3563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6" name="Arrow: Pentagon 5">
            <a:extLst>
              <a:ext uri="{FF2B5EF4-FFF2-40B4-BE49-F238E27FC236}">
                <a16:creationId xmlns="" xmlns:a16="http://schemas.microsoft.com/office/drawing/2014/main" id="{04F437FA-CA26-DB71-AE84-017B1537BCC5}"/>
              </a:ext>
            </a:extLst>
          </p:cNvPr>
          <p:cNvSpPr/>
          <p:nvPr/>
        </p:nvSpPr>
        <p:spPr>
          <a:xfrm>
            <a:off x="381740" y="471950"/>
            <a:ext cx="1456892" cy="1209367"/>
          </a:xfrm>
          <a:prstGeom prst="homePlate">
            <a:avLst>
              <a:gd name="adj" fmla="val 50813"/>
            </a:avLst>
          </a:prstGeom>
          <a:solidFill>
            <a:srgbClr val="0099FF">
              <a:alpha val="29804"/>
            </a:srgbClr>
          </a:solidFill>
          <a:ln w="76200" cmpd="thickThin">
            <a:solidFill>
              <a:srgbClr val="00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pic>
        <p:nvPicPr>
          <p:cNvPr id="16" name="Picture 15" descr="Icon&#10;&#10;Description automatically generated">
            <a:extLst>
              <a:ext uri="{FF2B5EF4-FFF2-40B4-BE49-F238E27FC236}">
                <a16:creationId xmlns="" xmlns:a16="http://schemas.microsoft.com/office/drawing/2014/main" id="{61623B6E-E516-5BCA-8FE8-F9E5DF0A265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161" t="5040" r="5163" b="4878"/>
          <a:stretch/>
        </p:blipFill>
        <p:spPr>
          <a:xfrm>
            <a:off x="450566" y="572497"/>
            <a:ext cx="972000" cy="976377"/>
          </a:xfrm>
          <a:prstGeom prst="ellipse">
            <a:avLst/>
          </a:prstGeom>
        </p:spPr>
      </p:pic>
      <p:sp>
        <p:nvSpPr>
          <p:cNvPr id="24" name="TextBox 23">
            <a:extLst>
              <a:ext uri="{FF2B5EF4-FFF2-40B4-BE49-F238E27FC236}">
                <a16:creationId xmlns="" xmlns:a16="http://schemas.microsoft.com/office/drawing/2014/main" id="{1788FF22-B7D6-B1FE-B9F8-4ADAC4B9D4BB}"/>
              </a:ext>
            </a:extLst>
          </p:cNvPr>
          <p:cNvSpPr txBox="1"/>
          <p:nvPr/>
        </p:nvSpPr>
        <p:spPr>
          <a:xfrm>
            <a:off x="1907457" y="551226"/>
            <a:ext cx="6666272" cy="61555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a:t>
            </a:r>
            <a:r>
              <a:rPr lang="vi-VN" sz="1600" b="1" dirty="0">
                <a:latin typeface="Calibri" panose="020F0502020204030204" pitchFamily="34" charset="0"/>
                <a:cs typeface="Calibri" panose="020F0502020204030204" pitchFamily="34" charset="0"/>
              </a:rPr>
              <a:t>chuẩn bị </a:t>
            </a:r>
            <a:r>
              <a:rPr lang="vi-VN" sz="1700" dirty="0">
                <a:latin typeface="Calibri" panose="020F0502020204030204" pitchFamily="34" charset="0"/>
                <a:cs typeface="Calibri" panose="020F0502020204030204" pitchFamily="34" charset="0"/>
              </a:rPr>
              <a:t>cho việc nuôi con bằng sữa mẹ, cha mẹ cần được giáo dục và tư vấn trước </a:t>
            </a:r>
            <a:r>
              <a:rPr lang="vi-VN" sz="1700" dirty="0" err="1">
                <a:latin typeface="Calibri" panose="020F0502020204030204" pitchFamily="34" charset="0"/>
                <a:cs typeface="Calibri" panose="020F0502020204030204" pitchFamily="34" charset="0"/>
              </a:rPr>
              <a:t>về</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từ</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cơ</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sở</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y tế và từ cộng đồng.</a:t>
            </a:r>
            <a:endParaRPr lang="en-MY" sz="1700" dirty="0">
              <a:latin typeface="Calibri" panose="020F0502020204030204" pitchFamily="34" charset="0"/>
              <a:cs typeface="Calibri" panose="020F0502020204030204" pitchFamily="34" charset="0"/>
            </a:endParaRPr>
          </a:p>
        </p:txBody>
      </p:sp>
      <p:sp>
        <p:nvSpPr>
          <p:cNvPr id="25" name="Rectangle 24">
            <a:extLst>
              <a:ext uri="{FF2B5EF4-FFF2-40B4-BE49-F238E27FC236}">
                <a16:creationId xmlns="" xmlns:a16="http://schemas.microsoft.com/office/drawing/2014/main" id="{9D291CD7-D0AF-D7CF-476A-84E07E79421A}"/>
              </a:ext>
            </a:extLst>
          </p:cNvPr>
          <p:cNvSpPr/>
          <p:nvPr/>
        </p:nvSpPr>
        <p:spPr>
          <a:xfrm>
            <a:off x="381740" y="3588778"/>
            <a:ext cx="8191989" cy="1250592"/>
          </a:xfrm>
          <a:prstGeom prst="rect">
            <a:avLst/>
          </a:prstGeom>
          <a:solidFill>
            <a:schemeClr val="bg1"/>
          </a:solidFill>
          <a:ln w="38100">
            <a:solidFill>
              <a:srgbClr val="B8AC22"/>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26" name="Arrow: Pentagon 25">
            <a:extLst>
              <a:ext uri="{FF2B5EF4-FFF2-40B4-BE49-F238E27FC236}">
                <a16:creationId xmlns="" xmlns:a16="http://schemas.microsoft.com/office/drawing/2014/main" id="{BEE903B2-AE95-9740-6881-39C53902D7CF}"/>
              </a:ext>
            </a:extLst>
          </p:cNvPr>
          <p:cNvSpPr/>
          <p:nvPr/>
        </p:nvSpPr>
        <p:spPr>
          <a:xfrm>
            <a:off x="381740" y="3610339"/>
            <a:ext cx="1456892" cy="1209367"/>
          </a:xfrm>
          <a:prstGeom prst="homePlate">
            <a:avLst>
              <a:gd name="adj" fmla="val 50813"/>
            </a:avLst>
          </a:prstGeom>
          <a:solidFill>
            <a:srgbClr val="B8AC22">
              <a:alpha val="50000"/>
            </a:srgbClr>
          </a:solidFill>
          <a:ln w="76200" cmpd="thickThin">
            <a:solidFill>
              <a:srgbClr val="B8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pic>
        <p:nvPicPr>
          <p:cNvPr id="27" name="Picture 26" descr="Icon&#10;&#10;Description automatically generated">
            <a:extLst>
              <a:ext uri="{FF2B5EF4-FFF2-40B4-BE49-F238E27FC236}">
                <a16:creationId xmlns="" xmlns:a16="http://schemas.microsoft.com/office/drawing/2014/main" id="{05FEAF82-03D7-DA11-9BDD-D05A760AC7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566" y="3674623"/>
            <a:ext cx="1080000" cy="1080000"/>
          </a:xfrm>
          <a:prstGeom prst="rect">
            <a:avLst/>
          </a:prstGeom>
        </p:spPr>
      </p:pic>
      <p:sp>
        <p:nvSpPr>
          <p:cNvPr id="29" name="TextBox 28">
            <a:extLst>
              <a:ext uri="{FF2B5EF4-FFF2-40B4-BE49-F238E27FC236}">
                <a16:creationId xmlns="" xmlns:a16="http://schemas.microsoft.com/office/drawing/2014/main" id="{4F62EBFE-D6F8-6D80-48E6-75902A64F0EA}"/>
              </a:ext>
            </a:extLst>
          </p:cNvPr>
          <p:cNvSpPr txBox="1"/>
          <p:nvPr/>
        </p:nvSpPr>
        <p:spPr>
          <a:xfrm>
            <a:off x="1907458" y="3705223"/>
            <a:ext cx="6666271" cy="87716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bắt đầu </a:t>
            </a:r>
            <a:r>
              <a:rPr lang="vi-VN" sz="1700" dirty="0">
                <a:latin typeface="Calibri" panose="020F0502020204030204" pitchFamily="34" charset="0"/>
                <a:cs typeface="Calibri" panose="020F0502020204030204" pitchFamily="34" charset="0"/>
              </a:rPr>
              <a:t>cho con bú, các bà mẹ cần được chăm sóc thân thiện trong quá trình chuyển dạ và sinh </a:t>
            </a:r>
            <a:r>
              <a:rPr lang="vi-VN" sz="1700" dirty="0" err="1">
                <a:latin typeface="Calibri" panose="020F0502020204030204" pitchFamily="34" charset="0"/>
                <a:cs typeface="Calibri" panose="020F0502020204030204" pitchFamily="34" charset="0"/>
              </a:rPr>
              <a:t>nở</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thực</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hiện</a:t>
            </a:r>
            <a:r>
              <a:rPr lang="vi-VN" sz="1700" dirty="0">
                <a:latin typeface="Calibri" panose="020F0502020204030204" pitchFamily="34" charset="0"/>
                <a:cs typeface="Calibri" panose="020F0502020204030204" pitchFamily="34" charset="0"/>
              </a:rPr>
              <a:t> tiếp xúc da kề da với sự hướng dẫn có kỹ năng ngay sau đó.</a:t>
            </a:r>
            <a:endParaRPr lang="en-MY" sz="1700" dirty="0">
              <a:latin typeface="Calibri" panose="020F0502020204030204" pitchFamily="34" charset="0"/>
              <a:cs typeface="Calibri" panose="020F0502020204030204" pitchFamily="34" charset="0"/>
            </a:endParaRPr>
          </a:p>
        </p:txBody>
      </p:sp>
      <p:sp>
        <p:nvSpPr>
          <p:cNvPr id="31" name="TextBox 30">
            <a:extLst>
              <a:ext uri="{FF2B5EF4-FFF2-40B4-BE49-F238E27FC236}">
                <a16:creationId xmlns="" xmlns:a16="http://schemas.microsoft.com/office/drawing/2014/main" id="{B6F99A2C-57CF-8EF2-30A1-E513EC36BE4F}"/>
              </a:ext>
            </a:extLst>
          </p:cNvPr>
          <p:cNvSpPr txBox="1"/>
          <p:nvPr/>
        </p:nvSpPr>
        <p:spPr>
          <a:xfrm>
            <a:off x="1838632" y="2128600"/>
            <a:ext cx="6735097" cy="615553"/>
          </a:xfrm>
          <a:prstGeom prst="rect">
            <a:avLst/>
          </a:prstGeom>
          <a:noFill/>
        </p:spPr>
        <p:txBody>
          <a:bodyPr wrap="square">
            <a:spAutoFit/>
          </a:bodyPr>
          <a:lstStyle/>
          <a:p>
            <a:r>
              <a:rPr lang="en-MY" sz="1700" dirty="0" err="1"/>
              <a:t>Các</a:t>
            </a:r>
            <a:r>
              <a:rPr lang="en-MY" sz="1700" dirty="0"/>
              <a:t> </a:t>
            </a:r>
            <a:r>
              <a:rPr lang="en-MY" sz="1700" dirty="0" err="1"/>
              <a:t>cơ</a:t>
            </a:r>
            <a:r>
              <a:rPr lang="en-MY" sz="1700" dirty="0"/>
              <a:t> </a:t>
            </a:r>
            <a:r>
              <a:rPr lang="en-MY" sz="1700" dirty="0" err="1"/>
              <a:t>sở</a:t>
            </a:r>
            <a:r>
              <a:rPr lang="en-MY" sz="1700" dirty="0"/>
              <a:t> y </a:t>
            </a:r>
            <a:r>
              <a:rPr lang="en-MY" sz="1700" dirty="0" err="1"/>
              <a:t>tế</a:t>
            </a:r>
            <a:r>
              <a:rPr lang="en-MY" sz="1700" dirty="0"/>
              <a:t>, </a:t>
            </a:r>
            <a:r>
              <a:rPr lang="en-MY" sz="1700" dirty="0" err="1"/>
              <a:t>cơ</a:t>
            </a:r>
            <a:r>
              <a:rPr lang="en-MY" sz="1700" dirty="0"/>
              <a:t> </a:t>
            </a:r>
            <a:r>
              <a:rPr lang="en-MY" sz="1700" dirty="0" err="1"/>
              <a:t>quan</a:t>
            </a:r>
            <a:r>
              <a:rPr lang="en-MY" sz="1700" dirty="0"/>
              <a:t> </a:t>
            </a:r>
            <a:r>
              <a:rPr lang="en-MY" sz="1700" dirty="0" err="1"/>
              <a:t>quản</a:t>
            </a:r>
            <a:r>
              <a:rPr lang="en-MY" sz="1700" dirty="0"/>
              <a:t> </a:t>
            </a:r>
            <a:r>
              <a:rPr lang="en-MY" sz="1700" dirty="0" err="1"/>
              <a:t>lý</a:t>
            </a:r>
            <a:r>
              <a:rPr lang="en-MY" sz="1700" dirty="0"/>
              <a:t> </a:t>
            </a:r>
            <a:r>
              <a:rPr lang="en-MY" sz="1700" dirty="0" err="1"/>
              <a:t>có</a:t>
            </a:r>
            <a:r>
              <a:rPr lang="en-MY" sz="1700" dirty="0"/>
              <a:t> </a:t>
            </a:r>
            <a:r>
              <a:rPr lang="en-MY" sz="1700" dirty="0" err="1"/>
              <a:t>thể</a:t>
            </a:r>
            <a:r>
              <a:rPr lang="en-MY" sz="1700" dirty="0"/>
              <a:t> </a:t>
            </a:r>
            <a:r>
              <a:rPr lang="en-MY" sz="1700" dirty="0" err="1"/>
              <a:t>làm</a:t>
            </a:r>
            <a:r>
              <a:rPr lang="en-MY" sz="1700" dirty="0"/>
              <a:t> </a:t>
            </a:r>
            <a:r>
              <a:rPr lang="en-MY" sz="1700" dirty="0" err="1"/>
              <a:t>việc</a:t>
            </a:r>
            <a:r>
              <a:rPr lang="en-MY" sz="1700" dirty="0"/>
              <a:t> </a:t>
            </a:r>
            <a:r>
              <a:rPr lang="en-MY" sz="1700" dirty="0" err="1"/>
              <a:t>với</a:t>
            </a:r>
            <a:r>
              <a:rPr lang="en-MY" sz="1700" dirty="0"/>
              <a:t> </a:t>
            </a:r>
            <a:r>
              <a:rPr lang="en-MY" sz="1700" dirty="0" err="1"/>
              <a:t>các</a:t>
            </a:r>
            <a:r>
              <a:rPr lang="en-MY" sz="1700" dirty="0"/>
              <a:t> </a:t>
            </a:r>
            <a:r>
              <a:rPr lang="en-MY" sz="1700" dirty="0" err="1"/>
              <a:t>tổ</a:t>
            </a:r>
            <a:r>
              <a:rPr lang="en-MY" sz="1700" dirty="0"/>
              <a:t> </a:t>
            </a:r>
            <a:r>
              <a:rPr lang="en-MY" sz="1700" dirty="0" err="1"/>
              <a:t>chức</a:t>
            </a:r>
            <a:r>
              <a:rPr lang="en-MY" sz="1700" dirty="0"/>
              <a:t> </a:t>
            </a:r>
            <a:r>
              <a:rPr lang="en-MY" sz="1700" dirty="0" err="1"/>
              <a:t>cộng</a:t>
            </a:r>
            <a:r>
              <a:rPr lang="en-MY" sz="1700" dirty="0"/>
              <a:t> </a:t>
            </a:r>
            <a:r>
              <a:rPr lang="en-MY" sz="1700" dirty="0" err="1"/>
              <a:t>đồng</a:t>
            </a:r>
            <a:r>
              <a:rPr lang="en-MY" sz="1700" dirty="0"/>
              <a:t> </a:t>
            </a:r>
            <a:r>
              <a:rPr lang="en-MY" sz="1700" dirty="0" err="1"/>
              <a:t>nhằm</a:t>
            </a:r>
            <a:r>
              <a:rPr lang="en-MY" sz="1700" dirty="0"/>
              <a:t> </a:t>
            </a:r>
            <a:r>
              <a:rPr lang="en-MY" sz="1700" dirty="0" err="1"/>
              <a:t>đảm</a:t>
            </a:r>
            <a:r>
              <a:rPr lang="en-MY" sz="1700" dirty="0"/>
              <a:t> </a:t>
            </a:r>
            <a:r>
              <a:rPr lang="en-MY" sz="1700" dirty="0" err="1"/>
              <a:t>bảo</a:t>
            </a:r>
            <a:r>
              <a:rPr lang="en-MY" sz="1700" dirty="0"/>
              <a:t> </a:t>
            </a:r>
            <a:r>
              <a:rPr lang="en-MY" sz="1700" dirty="0" err="1"/>
              <a:t>bà</a:t>
            </a:r>
            <a:r>
              <a:rPr lang="en-MY" sz="1700" dirty="0"/>
              <a:t> </a:t>
            </a:r>
            <a:r>
              <a:rPr lang="en-MY" sz="1700" dirty="0" err="1"/>
              <a:t>mẹ</a:t>
            </a:r>
            <a:r>
              <a:rPr lang="en-MY" sz="1700" dirty="0"/>
              <a:t> </a:t>
            </a:r>
            <a:r>
              <a:rPr lang="en-MY" sz="1700" dirty="0" err="1"/>
              <a:t>và</a:t>
            </a:r>
            <a:r>
              <a:rPr lang="en-MY" sz="1700" dirty="0"/>
              <a:t> </a:t>
            </a:r>
            <a:r>
              <a:rPr lang="en-MY" sz="1700" dirty="0" err="1"/>
              <a:t>gia</a:t>
            </a:r>
            <a:r>
              <a:rPr lang="en-MY" sz="1700" dirty="0"/>
              <a:t> </a:t>
            </a:r>
            <a:r>
              <a:rPr lang="en-MY" sz="1700" dirty="0" err="1"/>
              <a:t>đình</a:t>
            </a:r>
            <a:r>
              <a:rPr lang="en-MY" sz="1700" dirty="0"/>
              <a:t> </a:t>
            </a:r>
            <a:r>
              <a:rPr lang="en-MY" sz="1700" dirty="0" err="1"/>
              <a:t>nhận</a:t>
            </a:r>
            <a:r>
              <a:rPr lang="en-MY" sz="1700" dirty="0"/>
              <a:t> </a:t>
            </a:r>
            <a:r>
              <a:rPr lang="en-MY" sz="1700" dirty="0" err="1"/>
              <a:t>được</a:t>
            </a:r>
            <a:r>
              <a:rPr lang="en-MY" sz="1700" dirty="0"/>
              <a:t> </a:t>
            </a:r>
            <a:r>
              <a:rPr lang="en-MY" sz="1700" dirty="0" err="1"/>
              <a:t>thông</a:t>
            </a:r>
            <a:r>
              <a:rPr lang="en-MY" sz="1700" dirty="0"/>
              <a:t> tin </a:t>
            </a:r>
            <a:r>
              <a:rPr lang="en-MY" sz="1700" dirty="0" err="1"/>
              <a:t>tiền</a:t>
            </a:r>
            <a:r>
              <a:rPr lang="en-MY" sz="1700" dirty="0"/>
              <a:t> </a:t>
            </a:r>
            <a:r>
              <a:rPr lang="en-MY" sz="1700" dirty="0" err="1"/>
              <a:t>sản</a:t>
            </a:r>
            <a:r>
              <a:rPr lang="en-MY" sz="1700" dirty="0"/>
              <a:t> </a:t>
            </a:r>
            <a:r>
              <a:rPr lang="en-MY" sz="1700" dirty="0" err="1"/>
              <a:t>nhất</a:t>
            </a:r>
            <a:r>
              <a:rPr lang="en-MY" sz="1700" dirty="0"/>
              <a:t> </a:t>
            </a:r>
            <a:r>
              <a:rPr lang="en-MY" sz="1700" dirty="0" err="1"/>
              <a:t>quán</a:t>
            </a:r>
            <a:r>
              <a:rPr lang="en-MY" sz="1700" dirty="0"/>
              <a:t>.</a:t>
            </a:r>
          </a:p>
        </p:txBody>
      </p:sp>
      <p:pic>
        <p:nvPicPr>
          <p:cNvPr id="23" name="Picture 22" descr="Text&#10;&#10;Description automatically generated with medium confidence">
            <a:extLst>
              <a:ext uri="{FF2B5EF4-FFF2-40B4-BE49-F238E27FC236}">
                <a16:creationId xmlns="" xmlns:a16="http://schemas.microsoft.com/office/drawing/2014/main" id="{1F7844E1-E76D-442B-2652-E964004D10F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0231" y="1893899"/>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pic>
        <p:nvPicPr>
          <p:cNvPr id="34" name="Picture 33" descr="Text&#10;&#10;Description automatically generated with medium confidence">
            <a:extLst>
              <a:ext uri="{FF2B5EF4-FFF2-40B4-BE49-F238E27FC236}">
                <a16:creationId xmlns="" xmlns:a16="http://schemas.microsoft.com/office/drawing/2014/main" id="{2F27C5FA-7857-F84E-03A0-E6892E39194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056" y="5008058"/>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sp>
        <p:nvSpPr>
          <p:cNvPr id="35" name="TextBox 34">
            <a:extLst>
              <a:ext uri="{FF2B5EF4-FFF2-40B4-BE49-F238E27FC236}">
                <a16:creationId xmlns="" xmlns:a16="http://schemas.microsoft.com/office/drawing/2014/main" id="{B581D273-BCA4-28F3-A238-08E5A1375718}"/>
              </a:ext>
            </a:extLst>
          </p:cNvPr>
          <p:cNvSpPr txBox="1"/>
          <p:nvPr/>
        </p:nvSpPr>
        <p:spPr>
          <a:xfrm>
            <a:off x="1907457" y="5007258"/>
            <a:ext cx="6666272" cy="615553"/>
          </a:xfrm>
          <a:prstGeom prst="rect">
            <a:avLst/>
          </a:prstGeom>
          <a:noFill/>
        </p:spPr>
        <p:txBody>
          <a:bodyPr wrap="square">
            <a:spAutoFit/>
          </a:bodyPr>
          <a:lstStyle/>
          <a:p>
            <a:r>
              <a:rPr lang="en-US" sz="1700" dirty="0" err="1"/>
              <a:t>Tổ</a:t>
            </a:r>
            <a:r>
              <a:rPr lang="en-US" sz="1700" dirty="0"/>
              <a:t> </a:t>
            </a:r>
            <a:r>
              <a:rPr lang="en-US" sz="1700" dirty="0" err="1"/>
              <a:t>chức</a:t>
            </a:r>
            <a:r>
              <a:rPr lang="en-US" sz="1700" dirty="0"/>
              <a:t> </a:t>
            </a:r>
            <a:r>
              <a:rPr lang="en-US" sz="1700" dirty="0" err="1"/>
              <a:t>giáo</a:t>
            </a:r>
            <a:r>
              <a:rPr lang="en-US" sz="1700" dirty="0"/>
              <a:t> </a:t>
            </a:r>
            <a:r>
              <a:rPr lang="en-US" sz="1700" dirty="0" err="1"/>
              <a:t>dục</a:t>
            </a:r>
            <a:r>
              <a:rPr lang="en-US" sz="1700" dirty="0"/>
              <a:t> </a:t>
            </a:r>
            <a:r>
              <a:rPr lang="en-US" sz="1700" dirty="0" err="1"/>
              <a:t>trước</a:t>
            </a:r>
            <a:r>
              <a:rPr lang="en-US" sz="1700" dirty="0"/>
              <a:t> </a:t>
            </a:r>
            <a:r>
              <a:rPr lang="en-US" sz="1700" dirty="0" err="1"/>
              <a:t>và</a:t>
            </a:r>
            <a:r>
              <a:rPr lang="en-US" sz="1700" dirty="0"/>
              <a:t> </a:t>
            </a:r>
            <a:r>
              <a:rPr lang="en-US" sz="1700" dirty="0" err="1"/>
              <a:t>sau</a:t>
            </a:r>
            <a:r>
              <a:rPr lang="en-US" sz="1700" dirty="0"/>
              <a:t> </a:t>
            </a:r>
            <a:r>
              <a:rPr lang="en-US" sz="1700" dirty="0" err="1"/>
              <a:t>tại</a:t>
            </a:r>
            <a:r>
              <a:rPr lang="en-US" sz="1700" dirty="0"/>
              <a:t> </a:t>
            </a:r>
            <a:r>
              <a:rPr lang="en-US" sz="1700" dirty="0" err="1"/>
              <a:t>chức</a:t>
            </a:r>
            <a:r>
              <a:rPr lang="en-US" sz="1700" dirty="0"/>
              <a:t> </a:t>
            </a:r>
            <a:r>
              <a:rPr lang="en-US" sz="1700" dirty="0" err="1"/>
              <a:t>để</a:t>
            </a:r>
            <a:r>
              <a:rPr lang="en-US" sz="1700" dirty="0"/>
              <a:t> </a:t>
            </a:r>
            <a:r>
              <a:rPr lang="en-US" sz="1700" dirty="0" err="1"/>
              <a:t>đảm</a:t>
            </a:r>
            <a:r>
              <a:rPr lang="en-US" sz="1700" dirty="0"/>
              <a:t> </a:t>
            </a:r>
            <a:r>
              <a:rPr lang="en-US" sz="1700" dirty="0" err="1"/>
              <a:t>bảo</a:t>
            </a:r>
            <a:r>
              <a:rPr lang="en-US" sz="1700" dirty="0"/>
              <a:t> </a:t>
            </a:r>
            <a:r>
              <a:rPr lang="en-US" sz="1700" dirty="0" err="1"/>
              <a:t>rằng</a:t>
            </a:r>
            <a:r>
              <a:rPr lang="en-US" sz="1700" dirty="0"/>
              <a:t> </a:t>
            </a:r>
            <a:r>
              <a:rPr lang="en-US" sz="1700" dirty="0" err="1"/>
              <a:t>các</a:t>
            </a:r>
            <a:r>
              <a:rPr lang="en-US" sz="1700" dirty="0"/>
              <a:t> </a:t>
            </a:r>
            <a:r>
              <a:rPr lang="en-US" sz="1700" dirty="0" err="1"/>
              <a:t>nhân</a:t>
            </a:r>
            <a:r>
              <a:rPr lang="en-US" sz="1700" dirty="0"/>
              <a:t> </a:t>
            </a:r>
            <a:r>
              <a:rPr lang="en-US" sz="1700" dirty="0" err="1"/>
              <a:t>viên</a:t>
            </a:r>
            <a:r>
              <a:rPr lang="en-US" sz="1700" dirty="0"/>
              <a:t> y </a:t>
            </a:r>
            <a:r>
              <a:rPr lang="en-US" sz="1700" dirty="0" err="1"/>
              <a:t>tế</a:t>
            </a:r>
            <a:r>
              <a:rPr lang="en-US" sz="1700" dirty="0"/>
              <a:t> </a:t>
            </a:r>
            <a:r>
              <a:rPr lang="en-US" sz="1700" dirty="0" err="1"/>
              <a:t>có</a:t>
            </a:r>
            <a:r>
              <a:rPr lang="en-US" sz="1700" dirty="0"/>
              <a:t> </a:t>
            </a:r>
            <a:r>
              <a:rPr lang="en-US" sz="1700" dirty="0" err="1"/>
              <a:t>năng</a:t>
            </a:r>
            <a:r>
              <a:rPr lang="en-US" sz="1700" dirty="0"/>
              <a:t> </a:t>
            </a:r>
            <a:r>
              <a:rPr lang="en-US" sz="1700" dirty="0" err="1"/>
              <a:t>lực</a:t>
            </a:r>
            <a:r>
              <a:rPr lang="en-US" sz="1700" dirty="0"/>
              <a:t> </a:t>
            </a:r>
            <a:r>
              <a:rPr lang="en-US" sz="1700" dirty="0" err="1"/>
              <a:t>phù</a:t>
            </a:r>
            <a:r>
              <a:rPr lang="en-US" sz="1700" dirty="0"/>
              <a:t> </a:t>
            </a:r>
            <a:r>
              <a:rPr lang="en-US" sz="1700" dirty="0" err="1"/>
              <a:t>hợp</a:t>
            </a:r>
            <a:r>
              <a:rPr lang="en-US" sz="1700" dirty="0"/>
              <a:t>.</a:t>
            </a:r>
            <a:endParaRPr lang="en-MY" sz="1700" dirty="0"/>
          </a:p>
        </p:txBody>
      </p:sp>
    </p:spTree>
    <p:extLst>
      <p:ext uri="{BB962C8B-B14F-4D97-AF65-F5344CB8AC3E}">
        <p14:creationId xmlns:p14="http://schemas.microsoft.com/office/powerpoint/2010/main" val="25834168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FF9CAC1-DF91-8B7D-89D1-0CFE7AD2FB64}"/>
              </a:ext>
            </a:extLst>
          </p:cNvPr>
          <p:cNvSpPr/>
          <p:nvPr/>
        </p:nvSpPr>
        <p:spPr>
          <a:xfrm>
            <a:off x="0" y="6528619"/>
            <a:ext cx="9144000" cy="329380"/>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ahoma" panose="020B0604030504040204" pitchFamily="34" charset="0"/>
                <a:ea typeface="Tahoma" panose="020B0604030504040204" pitchFamily="34" charset="0"/>
                <a:cs typeface="Tahoma" panose="020B0604030504040204" pitchFamily="34" charset="0"/>
              </a:rPr>
              <a:t>WABA | TUẦN LỄ THẾ GIỚI NUÔI CON BẰNG SỮA MẸ 2022</a:t>
            </a:r>
            <a:endParaRPr lang="en-MY" dirty="0">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D98E2A07-6BCA-CC79-39D6-509774D50A7D}"/>
              </a:ext>
            </a:extLst>
          </p:cNvPr>
          <p:cNvCxnSpPr/>
          <p:nvPr/>
        </p:nvCxnSpPr>
        <p:spPr>
          <a:xfrm>
            <a:off x="2956455" y="6602125"/>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logo&#10;&#10;Description automatically generated">
            <a:extLst>
              <a:ext uri="{FF2B5EF4-FFF2-40B4-BE49-F238E27FC236}">
                <a16:creationId xmlns="" xmlns:a16="http://schemas.microsoft.com/office/drawing/2014/main" id="{C84B7095-B8B1-457E-0326-AC115C684F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7" name="Picture 6" descr="Logo&#10;&#10;Description automatically generated">
            <a:extLst>
              <a:ext uri="{FF2B5EF4-FFF2-40B4-BE49-F238E27FC236}">
                <a16:creationId xmlns="" xmlns:a16="http://schemas.microsoft.com/office/drawing/2014/main" id="{DA4B3D9F-5F3E-3728-07E5-A120D518E3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9" name="Rectangle 8">
            <a:extLst>
              <a:ext uri="{FF2B5EF4-FFF2-40B4-BE49-F238E27FC236}">
                <a16:creationId xmlns="" xmlns:a16="http://schemas.microsoft.com/office/drawing/2014/main" id="{80CFBE20-7A9C-5C6A-87D3-194609398708}"/>
              </a:ext>
            </a:extLst>
          </p:cNvPr>
          <p:cNvSpPr/>
          <p:nvPr/>
        </p:nvSpPr>
        <p:spPr>
          <a:xfrm>
            <a:off x="381740" y="520314"/>
            <a:ext cx="8191989" cy="1250592"/>
          </a:xfrm>
          <a:prstGeom prst="rect">
            <a:avLst/>
          </a:prstGeom>
          <a:solidFill>
            <a:schemeClr val="bg1"/>
          </a:solidFill>
          <a:ln w="38100">
            <a:solidFill>
              <a:srgbClr val="1B741D"/>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Arrow: Pentagon 9">
            <a:extLst>
              <a:ext uri="{FF2B5EF4-FFF2-40B4-BE49-F238E27FC236}">
                <a16:creationId xmlns="" xmlns:a16="http://schemas.microsoft.com/office/drawing/2014/main" id="{687AD826-7AF2-2D1F-D301-A316A0BA13B4}"/>
              </a:ext>
            </a:extLst>
          </p:cNvPr>
          <p:cNvSpPr/>
          <p:nvPr/>
        </p:nvSpPr>
        <p:spPr>
          <a:xfrm>
            <a:off x="381740" y="530946"/>
            <a:ext cx="1456892" cy="1209367"/>
          </a:xfrm>
          <a:prstGeom prst="homePlate">
            <a:avLst>
              <a:gd name="adj" fmla="val 50813"/>
            </a:avLst>
          </a:prstGeom>
          <a:solidFill>
            <a:srgbClr val="25F509">
              <a:alpha val="35000"/>
            </a:srgbClr>
          </a:solidFill>
          <a:ln w="76200" cmpd="thickThin">
            <a:solidFill>
              <a:srgbClr val="1B74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TextBox 11">
            <a:extLst>
              <a:ext uri="{FF2B5EF4-FFF2-40B4-BE49-F238E27FC236}">
                <a16:creationId xmlns="" xmlns:a16="http://schemas.microsoft.com/office/drawing/2014/main" id="{0A1F8DB9-3F5C-5DB0-FF22-1D2B9D63A8CC}"/>
              </a:ext>
            </a:extLst>
          </p:cNvPr>
          <p:cNvSpPr txBox="1"/>
          <p:nvPr/>
        </p:nvSpPr>
        <p:spPr>
          <a:xfrm>
            <a:off x="1907457" y="823482"/>
            <a:ext cx="6666272" cy="61555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thiết lập </a:t>
            </a:r>
            <a:r>
              <a:rPr lang="vi-VN" sz="1700" dirty="0">
                <a:latin typeface="Calibri" panose="020F0502020204030204" pitchFamily="34" charset="0"/>
                <a:cs typeface="Calibri" panose="020F0502020204030204" pitchFamily="34" charset="0"/>
              </a:rPr>
              <a:t>việc nuôi con bằng sữa mẹ sau sinh, </a:t>
            </a:r>
            <a:r>
              <a:rPr lang="en-US" sz="1700" dirty="0" err="1">
                <a:latin typeface="Calibri" panose="020F0502020204030204" pitchFamily="34" charset="0"/>
                <a:cs typeface="Calibri" panose="020F0502020204030204" pitchFamily="34" charset="0"/>
              </a:rPr>
              <a:t>gia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đình</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cần</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được</a:t>
            </a:r>
            <a:r>
              <a:rPr lang="vi-VN" sz="1700" dirty="0">
                <a:latin typeface="Calibri" panose="020F0502020204030204" pitchFamily="34" charset="0"/>
                <a:cs typeface="Calibri" panose="020F0502020204030204" pitchFamily="34" charset="0"/>
              </a:rPr>
              <a:t> tư vấn cho con bú tại cơ sở phụ sản và sau khi xuất viện.</a:t>
            </a:r>
            <a:endParaRPr lang="en-MY" sz="1700" dirty="0">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 xmlns:a16="http://schemas.microsoft.com/office/drawing/2014/main" id="{7E266987-9F2C-E108-7761-37EBEDF4EF4E}"/>
              </a:ext>
            </a:extLst>
          </p:cNvPr>
          <p:cNvSpPr/>
          <p:nvPr/>
        </p:nvSpPr>
        <p:spPr>
          <a:xfrm>
            <a:off x="381740" y="3510115"/>
            <a:ext cx="8191989" cy="1250592"/>
          </a:xfrm>
          <a:prstGeom prst="rect">
            <a:avLst/>
          </a:prstGeom>
          <a:solidFill>
            <a:schemeClr val="bg1"/>
          </a:solidFill>
          <a:ln w="38100">
            <a:solidFill>
              <a:srgbClr val="FF0017"/>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4" name="Arrow: Pentagon 13">
            <a:extLst>
              <a:ext uri="{FF2B5EF4-FFF2-40B4-BE49-F238E27FC236}">
                <a16:creationId xmlns="" xmlns:a16="http://schemas.microsoft.com/office/drawing/2014/main" id="{ACF873F7-FCBB-A125-EE1E-0F3813B85FC6}"/>
              </a:ext>
            </a:extLst>
          </p:cNvPr>
          <p:cNvSpPr/>
          <p:nvPr/>
        </p:nvSpPr>
        <p:spPr>
          <a:xfrm>
            <a:off x="381740" y="3531676"/>
            <a:ext cx="1456892" cy="1209367"/>
          </a:xfrm>
          <a:prstGeom prst="homePlate">
            <a:avLst>
              <a:gd name="adj" fmla="val 50813"/>
            </a:avLst>
          </a:prstGeom>
          <a:solidFill>
            <a:srgbClr val="FF0017">
              <a:alpha val="23000"/>
            </a:srgbClr>
          </a:solidFill>
          <a:ln w="76200" cmpd="thickThin">
            <a:solidFill>
              <a:srgbClr val="FF00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6" name="TextBox 15">
            <a:extLst>
              <a:ext uri="{FF2B5EF4-FFF2-40B4-BE49-F238E27FC236}">
                <a16:creationId xmlns="" xmlns:a16="http://schemas.microsoft.com/office/drawing/2014/main" id="{F95DC807-9412-70EB-664D-E8511F0F6CDA}"/>
              </a:ext>
            </a:extLst>
          </p:cNvPr>
          <p:cNvSpPr txBox="1"/>
          <p:nvPr/>
        </p:nvSpPr>
        <p:spPr>
          <a:xfrm>
            <a:off x="1907458" y="3815709"/>
            <a:ext cx="6666271" cy="61555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duy trì </a:t>
            </a:r>
            <a:r>
              <a:rPr lang="vi-VN" sz="1700" dirty="0">
                <a:latin typeface="Calibri" panose="020F0502020204030204" pitchFamily="34" charset="0"/>
                <a:cs typeface="Calibri" panose="020F0502020204030204" pitchFamily="34" charset="0"/>
              </a:rPr>
              <a:t>việc nuôi con bằng sữa mẹ, cha mẹ cần liên hệ tư vấn về nuôi con bằng </a:t>
            </a:r>
            <a:r>
              <a:rPr lang="vi-VN" sz="1700" dirty="0" err="1">
                <a:latin typeface="Calibri" panose="020F0502020204030204" pitchFamily="34" charset="0"/>
                <a:cs typeface="Calibri" panose="020F0502020204030204" pitchFamily="34" charset="0"/>
              </a:rPr>
              <a:t>sữa</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ít</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nhất</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trong</a:t>
            </a:r>
            <a:r>
              <a:rPr lang="en-US" sz="1700" dirty="0">
                <a:latin typeface="Calibri" panose="020F0502020204030204" pitchFamily="34" charset="0"/>
                <a:cs typeface="Calibri" panose="020F0502020204030204" pitchFamily="34" charset="0"/>
              </a:rPr>
              <a:t> </a:t>
            </a:r>
            <a:r>
              <a:rPr lang="vi-VN" sz="1700" dirty="0">
                <a:latin typeface="Calibri" panose="020F0502020204030204" pitchFamily="34" charset="0"/>
                <a:cs typeface="Calibri" panose="020F0502020204030204" pitchFamily="34" charset="0"/>
              </a:rPr>
              <a:t>năm </a:t>
            </a:r>
            <a:r>
              <a:rPr lang="vi-VN" sz="1700" dirty="0" err="1">
                <a:latin typeface="Calibri" panose="020F0502020204030204" pitchFamily="34" charset="0"/>
                <a:cs typeface="Calibri" panose="020F0502020204030204" pitchFamily="34" charset="0"/>
              </a:rPr>
              <a:t>đầu</a:t>
            </a:r>
            <a:r>
              <a:rPr lang="vi-VN" sz="1700" dirty="0">
                <a:latin typeface="Calibri" panose="020F0502020204030204" pitchFamily="34" charset="0"/>
                <a:cs typeface="Calibri" panose="020F0502020204030204" pitchFamily="34" charset="0"/>
              </a:rPr>
              <a:t> tiên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lâu</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hơn</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nếu</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có</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thể</a:t>
            </a:r>
            <a:r>
              <a:rPr lang="en-US" sz="1700" dirty="0">
                <a:latin typeface="Calibri" panose="020F0502020204030204" pitchFamily="34" charset="0"/>
                <a:cs typeface="Calibri" panose="020F0502020204030204" pitchFamily="34" charset="0"/>
              </a:rPr>
              <a:t>.</a:t>
            </a:r>
            <a:endParaRPr lang="en-MY" sz="1700" dirty="0">
              <a:latin typeface="Calibri" panose="020F0502020204030204" pitchFamily="34" charset="0"/>
              <a:cs typeface="Calibri" panose="020F0502020204030204" pitchFamily="34" charset="0"/>
            </a:endParaRPr>
          </a:p>
        </p:txBody>
      </p:sp>
      <p:sp>
        <p:nvSpPr>
          <p:cNvPr id="17" name="TextBox 16">
            <a:extLst>
              <a:ext uri="{FF2B5EF4-FFF2-40B4-BE49-F238E27FC236}">
                <a16:creationId xmlns="" xmlns:a16="http://schemas.microsoft.com/office/drawing/2014/main" id="{EC588ADE-49C6-779F-6C34-EAD4D45D3EAD}"/>
              </a:ext>
            </a:extLst>
          </p:cNvPr>
          <p:cNvSpPr txBox="1"/>
          <p:nvPr/>
        </p:nvSpPr>
        <p:spPr>
          <a:xfrm>
            <a:off x="1838632" y="1957908"/>
            <a:ext cx="6735097" cy="87716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Cần có sự trao đổi chặt chẽ </a:t>
            </a:r>
            <a:r>
              <a:rPr lang="vi-VN" sz="1700" dirty="0" err="1">
                <a:latin typeface="Calibri" panose="020F0502020204030204" pitchFamily="34" charset="0"/>
                <a:cs typeface="Calibri" panose="020F0502020204030204" pitchFamily="34" charset="0"/>
              </a:rPr>
              <a:t>giữa</a:t>
            </a:r>
            <a:r>
              <a:rPr lang="vi-VN"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hệ</a:t>
            </a:r>
            <a:r>
              <a:rPr lang="vi-VN" sz="1700" dirty="0">
                <a:latin typeface="Calibri" panose="020F0502020204030204" pitchFamily="34" charset="0"/>
                <a:cs typeface="Calibri" panose="020F0502020204030204" pitchFamily="34" charset="0"/>
              </a:rPr>
              <a:t> thống y tế và cộng đồng để đảm bảo tính liên tục và nhất quán trong việc tư vấn nuôi con bằng sữa mẹ tại thời điểm quan trọng này.</a:t>
            </a:r>
            <a:endParaRPr lang="en-MY" sz="1700" dirty="0">
              <a:latin typeface="Calibri" panose="020F0502020204030204" pitchFamily="34" charset="0"/>
              <a:cs typeface="Calibri" panose="020F0502020204030204" pitchFamily="34" charset="0"/>
            </a:endParaRPr>
          </a:p>
        </p:txBody>
      </p:sp>
      <p:pic>
        <p:nvPicPr>
          <p:cNvPr id="18" name="Picture 17" descr="Text&#10;&#10;Description automatically generated with medium confidence">
            <a:extLst>
              <a:ext uri="{FF2B5EF4-FFF2-40B4-BE49-F238E27FC236}">
                <a16:creationId xmlns="" xmlns:a16="http://schemas.microsoft.com/office/drawing/2014/main" id="{EF5B319A-34BB-99FD-0BC1-4FBA2A804BD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0231" y="1952895"/>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pic>
        <p:nvPicPr>
          <p:cNvPr id="19" name="Picture 18" descr="Text&#10;&#10;Description automatically generated with medium confidence">
            <a:extLst>
              <a:ext uri="{FF2B5EF4-FFF2-40B4-BE49-F238E27FC236}">
                <a16:creationId xmlns="" xmlns:a16="http://schemas.microsoft.com/office/drawing/2014/main" id="{EEAE7248-FB05-52AF-3D21-DFE140780F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056" y="4929395"/>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sp>
        <p:nvSpPr>
          <p:cNvPr id="20" name="TextBox 19">
            <a:extLst>
              <a:ext uri="{FF2B5EF4-FFF2-40B4-BE49-F238E27FC236}">
                <a16:creationId xmlns="" xmlns:a16="http://schemas.microsoft.com/office/drawing/2014/main" id="{7434F9EE-BA9A-9135-8742-0E35A73D4D4F}"/>
              </a:ext>
            </a:extLst>
          </p:cNvPr>
          <p:cNvSpPr txBox="1"/>
          <p:nvPr/>
        </p:nvSpPr>
        <p:spPr>
          <a:xfrm>
            <a:off x="1907457" y="4938696"/>
            <a:ext cx="6666272" cy="615553"/>
          </a:xfrm>
          <a:prstGeom prst="rect">
            <a:avLst/>
          </a:prstGeom>
          <a:noFill/>
        </p:spPr>
        <p:txBody>
          <a:bodyPr wrap="square">
            <a:spAutoFit/>
          </a:bodyPr>
          <a:lstStyle/>
          <a:p>
            <a:r>
              <a:rPr lang="vi-VN" sz="1700" dirty="0" err="1">
                <a:latin typeface="Calibri" panose="020F0502020204030204" pitchFamily="34" charset="0"/>
                <a:cs typeface="Calibri" panose="020F0502020204030204" pitchFamily="34" charset="0"/>
              </a:rPr>
              <a:t>Các</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nhân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viên</a:t>
            </a:r>
            <a:r>
              <a:rPr lang="en-US" sz="1700" dirty="0">
                <a:latin typeface="Calibri" panose="020F0502020204030204" pitchFamily="34" charset="0"/>
                <a:cs typeface="Calibri" panose="020F0502020204030204" pitchFamily="34" charset="0"/>
              </a:rPr>
              <a:t> y </a:t>
            </a:r>
            <a:r>
              <a:rPr lang="en-US" sz="1700" dirty="0" err="1">
                <a:latin typeface="Calibri" panose="020F0502020204030204" pitchFamily="34" charset="0"/>
                <a:cs typeface="Calibri" panose="020F0502020204030204" pitchFamily="34" charset="0"/>
              </a:rPr>
              <a:t>tế</a:t>
            </a:r>
            <a:r>
              <a:rPr lang="en-US" sz="1700" dirty="0">
                <a:latin typeface="Calibri" panose="020F0502020204030204" pitchFamily="34" charset="0"/>
                <a:cs typeface="Calibri" panose="020F0502020204030204" pitchFamily="34" charset="0"/>
              </a:rPr>
              <a:t> </a:t>
            </a:r>
            <a:r>
              <a:rPr lang="vi-VN" sz="1700" dirty="0" err="1">
                <a:latin typeface="Calibri" panose="020F0502020204030204" pitchFamily="34" charset="0"/>
                <a:cs typeface="Calibri" panose="020F0502020204030204" pitchFamily="34" charset="0"/>
              </a:rPr>
              <a:t>và</a:t>
            </a:r>
            <a:r>
              <a:rPr lang="vi-VN" sz="1700" dirty="0">
                <a:latin typeface="Calibri" panose="020F0502020204030204" pitchFamily="34" charset="0"/>
                <a:cs typeface="Calibri" panose="020F0502020204030204" pitchFamily="34" charset="0"/>
              </a:rPr>
              <a:t> cộng </a:t>
            </a:r>
            <a:r>
              <a:rPr lang="vi-VN" sz="1700" dirty="0" err="1">
                <a:latin typeface="Calibri" panose="020F0502020204030204" pitchFamily="34" charset="0"/>
                <a:cs typeface="Calibri" panose="020F0502020204030204" pitchFamily="34" charset="0"/>
              </a:rPr>
              <a:t>đồng</a:t>
            </a:r>
            <a:r>
              <a:rPr lang="vi-VN"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cần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hỗ</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trợ</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bà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mẹ</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và</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gia</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đình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tiếp</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cận</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dịch</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vụ</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phù</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hợp</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khi</a:t>
            </a:r>
            <a:r>
              <a:rPr lang="en-US" sz="1700" dirty="0">
                <a:latin typeface="Calibri" panose="020F0502020204030204" pitchFamily="34" charset="0"/>
                <a:cs typeface="Calibri" panose="020F0502020204030204" pitchFamily="34" charset="0"/>
              </a:rPr>
              <a:t> </a:t>
            </a:r>
            <a:r>
              <a:rPr lang="en-US" sz="1700" dirty="0" err="1">
                <a:latin typeface="Calibri" panose="020F0502020204030204" pitchFamily="34" charset="0"/>
                <a:cs typeface="Calibri" panose="020F0502020204030204" pitchFamily="34" charset="0"/>
              </a:rPr>
              <a:t>cần</a:t>
            </a:r>
            <a:r>
              <a:rPr lang="en-US" sz="1700" dirty="0">
                <a:latin typeface="Calibri" panose="020F0502020204030204" pitchFamily="34" charset="0"/>
                <a:cs typeface="Calibri" panose="020F0502020204030204" pitchFamily="34" charset="0"/>
              </a:rPr>
              <a:t>.</a:t>
            </a:r>
            <a:endParaRPr lang="en-MY" sz="1700" dirty="0">
              <a:latin typeface="Calibri" panose="020F0502020204030204" pitchFamily="34" charset="0"/>
              <a:cs typeface="Calibri" panose="020F0502020204030204" pitchFamily="34" charset="0"/>
            </a:endParaRPr>
          </a:p>
        </p:txBody>
      </p:sp>
      <p:pic>
        <p:nvPicPr>
          <p:cNvPr id="22" name="Picture 21" descr="Icon&#10;&#10;Description automatically generated">
            <a:extLst>
              <a:ext uri="{FF2B5EF4-FFF2-40B4-BE49-F238E27FC236}">
                <a16:creationId xmlns="" xmlns:a16="http://schemas.microsoft.com/office/drawing/2014/main" id="{BB0453BB-FB49-CF0D-DA65-4B42E0CC36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566" y="595629"/>
            <a:ext cx="1080000" cy="1080000"/>
          </a:xfrm>
          <a:prstGeom prst="rect">
            <a:avLst/>
          </a:prstGeom>
        </p:spPr>
      </p:pic>
      <p:pic>
        <p:nvPicPr>
          <p:cNvPr id="24" name="Picture 23" descr="Icon&#10;&#10;Description automatically generated">
            <a:extLst>
              <a:ext uri="{FF2B5EF4-FFF2-40B4-BE49-F238E27FC236}">
                <a16:creationId xmlns="" xmlns:a16="http://schemas.microsoft.com/office/drawing/2014/main" id="{8A8CD03C-1A88-51DB-E3C1-5166A1BEE50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566" y="3594466"/>
            <a:ext cx="1080000" cy="1080000"/>
          </a:xfrm>
          <a:prstGeom prst="rect">
            <a:avLst/>
          </a:prstGeom>
        </p:spPr>
      </p:pic>
    </p:spTree>
    <p:extLst>
      <p:ext uri="{BB962C8B-B14F-4D97-AF65-F5344CB8AC3E}">
        <p14:creationId xmlns:p14="http://schemas.microsoft.com/office/powerpoint/2010/main" val="2691944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 xmlns:a16="http://schemas.microsoft.com/office/drawing/2014/main" id="{4492330A-11B4-6E10-4800-6E7BA9043466}"/>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cxnSp>
        <p:nvCxnSpPr>
          <p:cNvPr id="33" name="Straight Connector 32">
            <a:extLst>
              <a:ext uri="{FF2B5EF4-FFF2-40B4-BE49-F238E27FC236}">
                <a16:creationId xmlns="" xmlns:a16="http://schemas.microsoft.com/office/drawing/2014/main" id="{32144359-E8D1-B07B-7CB7-D889960159A1}"/>
              </a:ext>
            </a:extLst>
          </p:cNvPr>
          <p:cNvCxnSpPr/>
          <p:nvPr/>
        </p:nvCxnSpPr>
        <p:spPr>
          <a:xfrm>
            <a:off x="2956455" y="6602125"/>
            <a:ext cx="0" cy="17755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8" name="Picture 37" descr="A picture containing logo&#10;&#10;Description automatically generated">
            <a:extLst>
              <a:ext uri="{FF2B5EF4-FFF2-40B4-BE49-F238E27FC236}">
                <a16:creationId xmlns="" xmlns:a16="http://schemas.microsoft.com/office/drawing/2014/main" id="{339C99B9-3E87-99A6-CD5A-09F9BAB1E1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740" y="6263199"/>
            <a:ext cx="451303" cy="594000"/>
          </a:xfrm>
          <a:prstGeom prst="rect">
            <a:avLst/>
          </a:prstGeom>
        </p:spPr>
      </p:pic>
      <p:pic>
        <p:nvPicPr>
          <p:cNvPr id="45" name="Picture 44" descr="Logo&#10;&#10;Description automatically generated">
            <a:extLst>
              <a:ext uri="{FF2B5EF4-FFF2-40B4-BE49-F238E27FC236}">
                <a16:creationId xmlns="" xmlns:a16="http://schemas.microsoft.com/office/drawing/2014/main" id="{087A0083-9F0A-49C6-337E-BD5ECA3563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2783" y="6179614"/>
            <a:ext cx="670219" cy="677585"/>
          </a:xfrm>
          <a:prstGeom prst="rect">
            <a:avLst/>
          </a:prstGeom>
        </p:spPr>
      </p:pic>
      <p:sp>
        <p:nvSpPr>
          <p:cNvPr id="9" name="Rectangle 8">
            <a:extLst>
              <a:ext uri="{FF2B5EF4-FFF2-40B4-BE49-F238E27FC236}">
                <a16:creationId xmlns="" xmlns:a16="http://schemas.microsoft.com/office/drawing/2014/main" id="{88EF1AF5-C885-47F2-7872-5D8E79CD3730}"/>
              </a:ext>
            </a:extLst>
          </p:cNvPr>
          <p:cNvSpPr/>
          <p:nvPr/>
        </p:nvSpPr>
        <p:spPr>
          <a:xfrm>
            <a:off x="381740" y="520313"/>
            <a:ext cx="8191989" cy="1323439"/>
          </a:xfrm>
          <a:prstGeom prst="rect">
            <a:avLst/>
          </a:prstGeom>
          <a:solidFill>
            <a:schemeClr val="bg1"/>
          </a:solidFill>
          <a:ln w="38100">
            <a:solidFill>
              <a:srgbClr val="8508A8"/>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Arrow: Pentagon 10">
            <a:extLst>
              <a:ext uri="{FF2B5EF4-FFF2-40B4-BE49-F238E27FC236}">
                <a16:creationId xmlns="" xmlns:a16="http://schemas.microsoft.com/office/drawing/2014/main" id="{56AFA5DB-4B5E-2397-CC60-D674D0BDD8DC}"/>
              </a:ext>
            </a:extLst>
          </p:cNvPr>
          <p:cNvSpPr/>
          <p:nvPr/>
        </p:nvSpPr>
        <p:spPr>
          <a:xfrm>
            <a:off x="381740" y="530946"/>
            <a:ext cx="1456892" cy="1209367"/>
          </a:xfrm>
          <a:prstGeom prst="homePlate">
            <a:avLst>
              <a:gd name="adj" fmla="val 50813"/>
            </a:avLst>
          </a:prstGeom>
          <a:solidFill>
            <a:srgbClr val="8508A8">
              <a:alpha val="30000"/>
            </a:srgbClr>
          </a:solidFill>
          <a:ln w="76200" cmpd="thickThin">
            <a:solidFill>
              <a:srgbClr val="8508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TextBox 11">
            <a:extLst>
              <a:ext uri="{FF2B5EF4-FFF2-40B4-BE49-F238E27FC236}">
                <a16:creationId xmlns="" xmlns:a16="http://schemas.microsoft.com/office/drawing/2014/main" id="{63651CD3-54B9-2A39-952F-BC92EBE712EA}"/>
              </a:ext>
            </a:extLst>
          </p:cNvPr>
          <p:cNvSpPr txBox="1"/>
          <p:nvPr/>
        </p:nvSpPr>
        <p:spPr>
          <a:xfrm>
            <a:off x="1907457" y="751721"/>
            <a:ext cx="6695768" cy="87716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bảo vệ </a:t>
            </a:r>
            <a:r>
              <a:rPr lang="vi-VN" sz="1700" dirty="0">
                <a:latin typeface="Calibri" panose="020F0502020204030204" pitchFamily="34" charset="0"/>
                <a:cs typeface="Calibri" panose="020F0502020204030204" pitchFamily="34" charset="0"/>
              </a:rPr>
              <a:t>việc nuôi con bằng sữa mẹ, các tác nhân của Chuỗi hỗ trợ cần không bị ảnh hưởng về mặt thương mại của các sản phẩm thay thế sữa mẹ, các nhà sản xuất &amp; phân phối bình sữa cho con bú.</a:t>
            </a:r>
            <a:endParaRPr lang="en-MY" sz="1700" dirty="0">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 xmlns:a16="http://schemas.microsoft.com/office/drawing/2014/main" id="{24B947F0-2413-4F80-9DEF-61B64A2E0A45}"/>
              </a:ext>
            </a:extLst>
          </p:cNvPr>
          <p:cNvSpPr/>
          <p:nvPr/>
        </p:nvSpPr>
        <p:spPr>
          <a:xfrm>
            <a:off x="381740" y="3509170"/>
            <a:ext cx="8191989" cy="1250592"/>
          </a:xfrm>
          <a:prstGeom prst="rect">
            <a:avLst/>
          </a:prstGeom>
          <a:solidFill>
            <a:schemeClr val="bg1"/>
          </a:solidFill>
          <a:ln w="38100">
            <a:solidFill>
              <a:srgbClr val="011552"/>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4" name="Arrow: Pentagon 13">
            <a:extLst>
              <a:ext uri="{FF2B5EF4-FFF2-40B4-BE49-F238E27FC236}">
                <a16:creationId xmlns="" xmlns:a16="http://schemas.microsoft.com/office/drawing/2014/main" id="{79B9A8A6-5B4D-942F-387F-48452F6F9CA7}"/>
              </a:ext>
            </a:extLst>
          </p:cNvPr>
          <p:cNvSpPr/>
          <p:nvPr/>
        </p:nvSpPr>
        <p:spPr>
          <a:xfrm>
            <a:off x="381740" y="3531676"/>
            <a:ext cx="1456892" cy="1209367"/>
          </a:xfrm>
          <a:prstGeom prst="homePlate">
            <a:avLst>
              <a:gd name="adj" fmla="val 50813"/>
            </a:avLst>
          </a:prstGeom>
          <a:solidFill>
            <a:srgbClr val="011552">
              <a:alpha val="25000"/>
            </a:srgbClr>
          </a:solidFill>
          <a:ln w="76200" cmpd="thickThin">
            <a:solidFill>
              <a:srgbClr val="0115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5" name="TextBox 14">
            <a:extLst>
              <a:ext uri="{FF2B5EF4-FFF2-40B4-BE49-F238E27FC236}">
                <a16:creationId xmlns="" xmlns:a16="http://schemas.microsoft.com/office/drawing/2014/main" id="{A6536B2C-0B0E-3DF6-3613-14257D79D08A}"/>
              </a:ext>
            </a:extLst>
          </p:cNvPr>
          <p:cNvSpPr txBox="1"/>
          <p:nvPr/>
        </p:nvSpPr>
        <p:spPr>
          <a:xfrm>
            <a:off x="1907458" y="3626560"/>
            <a:ext cx="6666271" cy="877163"/>
          </a:xfrm>
          <a:prstGeom prst="rect">
            <a:avLst/>
          </a:prstGeom>
          <a:noFill/>
        </p:spPr>
        <p:txBody>
          <a:bodyPr wrap="square">
            <a:spAutoFit/>
          </a:bodyPr>
          <a:lstStyle/>
          <a:p>
            <a:r>
              <a:rPr lang="vi-VN" sz="1700" b="1" dirty="0">
                <a:latin typeface="Calibri" panose="020F0502020204030204" pitchFamily="34" charset="0"/>
                <a:cs typeface="Calibri" panose="020F0502020204030204" pitchFamily="34" charset="0"/>
              </a:rPr>
              <a:t>Để đẩy mạnh </a:t>
            </a:r>
            <a:r>
              <a:rPr lang="vi-VN" sz="1700" dirty="0">
                <a:latin typeface="Calibri" panose="020F0502020204030204" pitchFamily="34" charset="0"/>
                <a:cs typeface="Calibri" panose="020F0502020204030204" pitchFamily="34" charset="0"/>
              </a:rPr>
              <a:t>nuôi con bằng sữa mẹ và đạt được mục tiêu toàn cầu về nuôi con bằng sữa mẹ, năng lực của tất cả các tác nhân trong Chuỗi ấm áp cần được tăng cường</a:t>
            </a:r>
            <a:r>
              <a:rPr lang="vi-VN" sz="1700" b="1" dirty="0">
                <a:latin typeface="Calibri" panose="020F0502020204030204" pitchFamily="34" charset="0"/>
                <a:cs typeface="Calibri" panose="020F0502020204030204" pitchFamily="34" charset="0"/>
              </a:rPr>
              <a:t>.</a:t>
            </a:r>
            <a:endParaRPr lang="en-MY" sz="17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 xmlns:a16="http://schemas.microsoft.com/office/drawing/2014/main" id="{FAE7F145-D8D4-94EF-21AC-9A1AB595BB10}"/>
              </a:ext>
            </a:extLst>
          </p:cNvPr>
          <p:cNvSpPr txBox="1"/>
          <p:nvPr/>
        </p:nvSpPr>
        <p:spPr>
          <a:xfrm>
            <a:off x="1838632" y="2160565"/>
            <a:ext cx="6735097" cy="61555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Họ phải được giáo dục về trách nhiệm của mình theo Quy tắc để đảm bảo rằng cha mẹ đưa ra các quyết định sáng suốt.</a:t>
            </a:r>
            <a:endParaRPr lang="en-MY" sz="1700" dirty="0">
              <a:latin typeface="Calibri" panose="020F0502020204030204" pitchFamily="34" charset="0"/>
              <a:cs typeface="Calibri" panose="020F0502020204030204" pitchFamily="34" charset="0"/>
            </a:endParaRPr>
          </a:p>
        </p:txBody>
      </p:sp>
      <p:pic>
        <p:nvPicPr>
          <p:cNvPr id="17" name="Picture 16" descr="Text&#10;&#10;Description automatically generated with medium confidence">
            <a:extLst>
              <a:ext uri="{FF2B5EF4-FFF2-40B4-BE49-F238E27FC236}">
                <a16:creationId xmlns="" xmlns:a16="http://schemas.microsoft.com/office/drawing/2014/main" id="{DCEAE7E6-5D50-D806-88CB-DB8C53EDD1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0231" y="2059774"/>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pic>
        <p:nvPicPr>
          <p:cNvPr id="18" name="Picture 17" descr="Text&#10;&#10;Description automatically generated with medium confidence">
            <a:extLst>
              <a:ext uri="{FF2B5EF4-FFF2-40B4-BE49-F238E27FC236}">
                <a16:creationId xmlns="" xmlns:a16="http://schemas.microsoft.com/office/drawing/2014/main" id="{DDF4A279-C3DC-8717-E5C0-8501FB57AD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056" y="4929395"/>
            <a:ext cx="1368401" cy="886464"/>
          </a:xfrm>
          <a:prstGeom prst="rect">
            <a:avLst/>
          </a:prstGeom>
          <a:ln w="57150" cap="sq" cmpd="sng">
            <a:solidFill>
              <a:srgbClr val="C00000"/>
            </a:solidFill>
            <a:prstDash val="sysDot"/>
            <a:miter lim="800000"/>
          </a:ln>
          <a:effectLst>
            <a:innerShdw blurRad="76200">
              <a:srgbClr val="000000"/>
            </a:innerShdw>
          </a:effectLst>
          <a:scene3d>
            <a:camera prst="orthographicFront">
              <a:rot lat="21128836" lon="2072222" rev="247965"/>
            </a:camera>
            <a:lightRig rig="threePt" dir="t"/>
          </a:scene3d>
        </p:spPr>
      </p:pic>
      <p:sp>
        <p:nvSpPr>
          <p:cNvPr id="19" name="TextBox 18">
            <a:extLst>
              <a:ext uri="{FF2B5EF4-FFF2-40B4-BE49-F238E27FC236}">
                <a16:creationId xmlns="" xmlns:a16="http://schemas.microsoft.com/office/drawing/2014/main" id="{FFE87753-C172-BB64-E716-D7180D5D72DF}"/>
              </a:ext>
            </a:extLst>
          </p:cNvPr>
          <p:cNvSpPr txBox="1"/>
          <p:nvPr/>
        </p:nvSpPr>
        <p:spPr>
          <a:xfrm>
            <a:off x="1907457" y="4886485"/>
            <a:ext cx="6666272" cy="877163"/>
          </a:xfrm>
          <a:prstGeom prst="rect">
            <a:avLst/>
          </a:prstGeom>
          <a:noFill/>
        </p:spPr>
        <p:txBody>
          <a:bodyPr wrap="square">
            <a:spAutoFit/>
          </a:bodyPr>
          <a:lstStyle/>
          <a:p>
            <a:r>
              <a:rPr lang="vi-VN" sz="1700" dirty="0">
                <a:latin typeface="Calibri" panose="020F0502020204030204" pitchFamily="34" charset="0"/>
                <a:cs typeface="Calibri" panose="020F0502020204030204" pitchFamily="34" charset="0"/>
              </a:rPr>
              <a:t>Chính phủ và những người ra quyết định cần đầu tư vào giáo dục và hỗ trợ nuôi con bằng sữa mẹ để tạo môi trường thuận lợi cho các gia đình có trẻ sơ sinh.</a:t>
            </a:r>
            <a:endParaRPr lang="en-MY" sz="1700" dirty="0">
              <a:latin typeface="Calibri" panose="020F0502020204030204" pitchFamily="34" charset="0"/>
              <a:cs typeface="Calibri" panose="020F0502020204030204" pitchFamily="34" charset="0"/>
            </a:endParaRPr>
          </a:p>
        </p:txBody>
      </p:sp>
      <p:pic>
        <p:nvPicPr>
          <p:cNvPr id="5" name="Picture 4" descr="Icon&#10;&#10;Description automatically generated">
            <a:extLst>
              <a:ext uri="{FF2B5EF4-FFF2-40B4-BE49-F238E27FC236}">
                <a16:creationId xmlns="" xmlns:a16="http://schemas.microsoft.com/office/drawing/2014/main" id="{4231D38D-8C85-CCC3-F8B4-58B8DBF74C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1236" y="578053"/>
            <a:ext cx="1080000" cy="1080000"/>
          </a:xfrm>
          <a:prstGeom prst="rect">
            <a:avLst/>
          </a:prstGeom>
        </p:spPr>
      </p:pic>
      <p:pic>
        <p:nvPicPr>
          <p:cNvPr id="7" name="Picture 6" descr="Icon&#10;&#10;Description automatically generated">
            <a:extLst>
              <a:ext uri="{FF2B5EF4-FFF2-40B4-BE49-F238E27FC236}">
                <a16:creationId xmlns="" xmlns:a16="http://schemas.microsoft.com/office/drawing/2014/main" id="{CC4615D8-DB6E-9278-2D9B-984CB09A6B3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1236" y="3594466"/>
            <a:ext cx="1080000" cy="1080000"/>
          </a:xfrm>
          <a:prstGeom prst="rect">
            <a:avLst/>
          </a:prstGeom>
        </p:spPr>
      </p:pic>
    </p:spTree>
    <p:extLst>
      <p:ext uri="{BB962C8B-B14F-4D97-AF65-F5344CB8AC3E}">
        <p14:creationId xmlns:p14="http://schemas.microsoft.com/office/powerpoint/2010/main" val="1486807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30" name="TextBox 29">
            <a:extLst>
              <a:ext uri="{FF2B5EF4-FFF2-40B4-BE49-F238E27FC236}">
                <a16:creationId xmlns="" xmlns:a16="http://schemas.microsoft.com/office/drawing/2014/main" id="{3753FCB2-0503-A3CD-8DB1-0FC6B7460533}"/>
              </a:ext>
            </a:extLst>
          </p:cNvPr>
          <p:cNvSpPr txBox="1"/>
          <p:nvPr/>
        </p:nvSpPr>
        <p:spPr>
          <a:xfrm>
            <a:off x="172064" y="2159421"/>
            <a:ext cx="8799871" cy="1323439"/>
          </a:xfrm>
          <a:prstGeom prst="rect">
            <a:avLst/>
          </a:prstGeom>
          <a:noFill/>
        </p:spPr>
        <p:txBody>
          <a:bodyPr wrap="square">
            <a:spAutoFit/>
          </a:bodyPr>
          <a:lstStyle/>
          <a:p>
            <a:pPr algn="ctr"/>
            <a:r>
              <a:rPr lang="en-MY" sz="4000" b="1" dirty="0" err="1">
                <a:solidFill>
                  <a:srgbClr val="FFFFFF"/>
                </a:solidFill>
                <a:latin typeface="Calibri" panose="020F0502020204030204" pitchFamily="34" charset="0"/>
                <a:cs typeface="Calibri" panose="020F0502020204030204" pitchFamily="34" charset="0"/>
              </a:rPr>
              <a:t>Các</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sáng</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kiến</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đẩy</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mạnh</a:t>
            </a:r>
            <a:endParaRPr lang="en-MY" sz="4000" b="1" dirty="0">
              <a:solidFill>
                <a:srgbClr val="FFFFFF"/>
              </a:solidFill>
              <a:latin typeface="Calibri" panose="020F0502020204030204" pitchFamily="34" charset="0"/>
              <a:cs typeface="Calibri" panose="020F0502020204030204" pitchFamily="34" charset="0"/>
            </a:endParaRPr>
          </a:p>
          <a:p>
            <a:pPr algn="ctr"/>
            <a:r>
              <a:rPr lang="en-MY" sz="4000" b="1" dirty="0" err="1">
                <a:solidFill>
                  <a:srgbClr val="FFFFFF"/>
                </a:solidFill>
                <a:latin typeface="Calibri" panose="020F0502020204030204" pitchFamily="34" charset="0"/>
                <a:cs typeface="Calibri" panose="020F0502020204030204" pitchFamily="34" charset="0"/>
              </a:rPr>
              <a:t>nuôi</a:t>
            </a:r>
            <a:r>
              <a:rPr lang="en-MY" sz="4000" b="1" dirty="0">
                <a:solidFill>
                  <a:srgbClr val="FFFFFF"/>
                </a:solidFill>
                <a:latin typeface="Calibri" panose="020F0502020204030204" pitchFamily="34" charset="0"/>
                <a:cs typeface="Calibri" panose="020F0502020204030204" pitchFamily="34" charset="0"/>
              </a:rPr>
              <a:t> con </a:t>
            </a:r>
            <a:r>
              <a:rPr lang="en-MY" sz="4000" b="1" dirty="0" err="1">
                <a:solidFill>
                  <a:srgbClr val="FFFFFF"/>
                </a:solidFill>
                <a:latin typeface="Calibri" panose="020F0502020204030204" pitchFamily="34" charset="0"/>
                <a:cs typeface="Calibri" panose="020F0502020204030204" pitchFamily="34" charset="0"/>
              </a:rPr>
              <a:t>bằng</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sữa</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mẹ</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tại</a:t>
            </a:r>
            <a:r>
              <a:rPr lang="en-MY" sz="4000" b="1" dirty="0">
                <a:solidFill>
                  <a:srgbClr val="FFFFFF"/>
                </a:solidFill>
                <a:latin typeface="Calibri" panose="020F0502020204030204" pitchFamily="34" charset="0"/>
                <a:cs typeface="Calibri" panose="020F0502020204030204" pitchFamily="34" charset="0"/>
              </a:rPr>
              <a:t> </a:t>
            </a:r>
            <a:r>
              <a:rPr lang="en-MY" sz="4000" b="1" dirty="0" err="1">
                <a:solidFill>
                  <a:srgbClr val="FFFFFF"/>
                </a:solidFill>
                <a:latin typeface="Calibri" panose="020F0502020204030204" pitchFamily="34" charset="0"/>
                <a:cs typeface="Calibri" panose="020F0502020204030204" pitchFamily="34" charset="0"/>
              </a:rPr>
              <a:t>Việt</a:t>
            </a:r>
            <a:r>
              <a:rPr lang="en-MY" sz="4000" b="1" dirty="0">
                <a:solidFill>
                  <a:srgbClr val="FFFFFF"/>
                </a:solidFill>
                <a:latin typeface="Calibri" panose="020F0502020204030204" pitchFamily="34" charset="0"/>
                <a:cs typeface="Calibri" panose="020F0502020204030204" pitchFamily="34" charset="0"/>
              </a:rPr>
              <a:t> Nam </a:t>
            </a:r>
            <a:endParaRPr lang="en-MY" sz="4000" dirty="0">
              <a:latin typeface="Calibri" panose="020F0502020204030204" pitchFamily="34" charset="0"/>
              <a:cs typeface="Calibri" panose="020F0502020204030204" pitchFamily="34" charset="0"/>
            </a:endParaRPr>
          </a:p>
        </p:txBody>
      </p:sp>
      <p:sp>
        <p:nvSpPr>
          <p:cNvPr id="32" name="Rectangle 31">
            <a:extLst>
              <a:ext uri="{FF2B5EF4-FFF2-40B4-BE49-F238E27FC236}">
                <a16:creationId xmlns="" xmlns:a16="http://schemas.microsoft.com/office/drawing/2014/main" id="{4492330A-11B4-6E10-4800-6E7BA9043466}"/>
              </a:ext>
            </a:extLst>
          </p:cNvPr>
          <p:cNvSpPr/>
          <p:nvPr/>
        </p:nvSpPr>
        <p:spPr>
          <a:xfrm>
            <a:off x="0" y="6528619"/>
            <a:ext cx="9144000" cy="32938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pic>
        <p:nvPicPr>
          <p:cNvPr id="3" name="Picture 2">
            <a:extLst>
              <a:ext uri="{FF2B5EF4-FFF2-40B4-BE49-F238E27FC236}">
                <a16:creationId xmlns="" xmlns:a16="http://schemas.microsoft.com/office/drawing/2014/main" id="{0EA96D7E-23A8-014E-B5DD-E1DCA20529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83608" y="6577905"/>
            <a:ext cx="838898" cy="230808"/>
          </a:xfrm>
          <a:prstGeom prst="rect">
            <a:avLst/>
          </a:prstGeom>
        </p:spPr>
      </p:pic>
    </p:spTree>
    <p:extLst>
      <p:ext uri="{BB962C8B-B14F-4D97-AF65-F5344CB8AC3E}">
        <p14:creationId xmlns:p14="http://schemas.microsoft.com/office/powerpoint/2010/main" val="2844029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8F99D2BA-3B6D-4D1C-A695-4AEDF41345C9}"/>
              </a:ext>
            </a:extLst>
          </p:cNvPr>
          <p:cNvSpPr/>
          <p:nvPr/>
        </p:nvSpPr>
        <p:spPr>
          <a:xfrm>
            <a:off x="0" y="6542844"/>
            <a:ext cx="9144000" cy="32403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panose="020F0502020204030204" pitchFamily="34" charset="0"/>
                <a:ea typeface="Tahoma" panose="020B0604030504040204" pitchFamily="34" charset="0"/>
                <a:cs typeface="Calibri" panose="020F0502020204030204" pitchFamily="34" charset="0"/>
              </a:rPr>
              <a:t>WABA | TUẦN LỄ THẾ GIỚI NUÔI CON BẰNG SỮA MẸ 2022</a:t>
            </a:r>
            <a:endParaRPr lang="en-MY" dirty="0">
              <a:latin typeface="Calibri" panose="020F0502020204030204" pitchFamily="34" charset="0"/>
              <a:ea typeface="Tahoma" panose="020B0604030504040204" pitchFamily="34" charset="0"/>
              <a:cs typeface="Calibri" panose="020F0502020204030204" pitchFamily="34" charset="0"/>
            </a:endParaRPr>
          </a:p>
        </p:txBody>
      </p:sp>
      <p:graphicFrame>
        <p:nvGraphicFramePr>
          <p:cNvPr id="6" name="Content Placeholder 17">
            <a:extLst>
              <a:ext uri="{FF2B5EF4-FFF2-40B4-BE49-F238E27FC236}">
                <a16:creationId xmlns="" xmlns:a16="http://schemas.microsoft.com/office/drawing/2014/main" id="{8A6448B6-5FDC-BD4D-B9EA-C644588D67B1}"/>
              </a:ext>
            </a:extLst>
          </p:cNvPr>
          <p:cNvGraphicFramePr>
            <a:graphicFrameLocks noGrp="1"/>
          </p:cNvGraphicFramePr>
          <p:nvPr>
            <p:ph idx="1"/>
            <p:extLst>
              <p:ext uri="{D42A27DB-BD31-4B8C-83A1-F6EECF244321}">
                <p14:modId xmlns:p14="http://schemas.microsoft.com/office/powerpoint/2010/main" val="35106643"/>
              </p:ext>
            </p:extLst>
          </p:nvPr>
        </p:nvGraphicFramePr>
        <p:xfrm>
          <a:off x="681659" y="1742296"/>
          <a:ext cx="7780682" cy="32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Hình ảnh 6">
            <a:extLst>
              <a:ext uri="{FF2B5EF4-FFF2-40B4-BE49-F238E27FC236}">
                <a16:creationId xmlns="" xmlns:a16="http://schemas.microsoft.com/office/drawing/2014/main" id="{355E23AA-EC16-3846-8165-DB37FD6F16F4}"/>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515088" y="2028334"/>
            <a:ext cx="1142731" cy="905184"/>
          </a:xfrm>
          <a:prstGeom prst="rect">
            <a:avLst/>
          </a:prstGeom>
        </p:spPr>
      </p:pic>
      <p:pic>
        <p:nvPicPr>
          <p:cNvPr id="8" name="Hình ảnh 10">
            <a:extLst>
              <a:ext uri="{FF2B5EF4-FFF2-40B4-BE49-F238E27FC236}">
                <a16:creationId xmlns="" xmlns:a16="http://schemas.microsoft.com/office/drawing/2014/main" id="{4D6235EE-9583-1C42-AF33-131C6951B76F}"/>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3932283" y="2028334"/>
            <a:ext cx="1279434" cy="905184"/>
          </a:xfrm>
          <a:prstGeom prst="rect">
            <a:avLst/>
          </a:prstGeom>
        </p:spPr>
      </p:pic>
      <p:pic>
        <p:nvPicPr>
          <p:cNvPr id="10" name="Hình ảnh 4">
            <a:extLst>
              <a:ext uri="{FF2B5EF4-FFF2-40B4-BE49-F238E27FC236}">
                <a16:creationId xmlns="" xmlns:a16="http://schemas.microsoft.com/office/drawing/2014/main" id="{2780CBEE-60E0-EF49-9B6D-CA37A4D944C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02613" y="1923780"/>
            <a:ext cx="1388354" cy="1292386"/>
          </a:xfrm>
          <a:prstGeom prst="rect">
            <a:avLst/>
          </a:prstGeom>
        </p:spPr>
      </p:pic>
      <p:pic>
        <p:nvPicPr>
          <p:cNvPr id="11" name="Picture 10">
            <a:extLst>
              <a:ext uri="{FF2B5EF4-FFF2-40B4-BE49-F238E27FC236}">
                <a16:creationId xmlns="" xmlns:a16="http://schemas.microsoft.com/office/drawing/2014/main" id="{DA1F4CB1-249A-5F48-B176-4AA1C5881A9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83608" y="6577905"/>
            <a:ext cx="838898" cy="230808"/>
          </a:xfrm>
          <a:prstGeom prst="rect">
            <a:avLst/>
          </a:prstGeom>
        </p:spPr>
      </p:pic>
    </p:spTree>
    <p:extLst>
      <p:ext uri="{BB962C8B-B14F-4D97-AF65-F5344CB8AC3E}">
        <p14:creationId xmlns:p14="http://schemas.microsoft.com/office/powerpoint/2010/main" val="42922830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5176403A-3A84-4FCC-ACD2-2FEFE96F75F7}"/>
              </a:ext>
            </a:extLst>
          </p:cNvPr>
          <p:cNvSpPr txBox="1"/>
          <p:nvPr/>
        </p:nvSpPr>
        <p:spPr>
          <a:xfrm>
            <a:off x="308758" y="1351508"/>
            <a:ext cx="8336478" cy="4154984"/>
          </a:xfrm>
          <a:prstGeom prst="rect">
            <a:avLst/>
          </a:prstGeom>
          <a:noFill/>
        </p:spPr>
        <p:txBody>
          <a:bodyPr wrap="square">
            <a:spAutoFit/>
          </a:bodyPr>
          <a:lstStyle/>
          <a:p>
            <a:r>
              <a:rPr lang="en-US" sz="2200" dirty="0">
                <a:solidFill>
                  <a:schemeClr val="bg1"/>
                </a:solidFill>
              </a:rPr>
              <a:t>Thông tin </a:t>
            </a:r>
            <a:r>
              <a:rPr lang="en-US" sz="2200" dirty="0" err="1">
                <a:solidFill>
                  <a:schemeClr val="bg1"/>
                </a:solidFill>
              </a:rPr>
              <a:t>sai</a:t>
            </a:r>
            <a:r>
              <a:rPr lang="en-US" sz="2200" dirty="0">
                <a:solidFill>
                  <a:schemeClr val="bg1"/>
                </a:solidFill>
              </a:rPr>
              <a:t> </a:t>
            </a:r>
            <a:r>
              <a:rPr lang="en-US" sz="2200" dirty="0" err="1">
                <a:solidFill>
                  <a:schemeClr val="bg1"/>
                </a:solidFill>
              </a:rPr>
              <a:t>lệch</a:t>
            </a:r>
            <a:r>
              <a:rPr lang="en-US" sz="2200" dirty="0">
                <a:solidFill>
                  <a:schemeClr val="bg1"/>
                </a:solidFill>
              </a:rPr>
              <a:t> </a:t>
            </a:r>
            <a:r>
              <a:rPr lang="en-US" sz="2200" dirty="0" err="1">
                <a:solidFill>
                  <a:schemeClr val="bg1"/>
                </a:solidFill>
              </a:rPr>
              <a:t>về</a:t>
            </a:r>
            <a:r>
              <a:rPr lang="en-US" sz="2200" dirty="0">
                <a:solidFill>
                  <a:schemeClr val="bg1"/>
                </a:solidFill>
              </a:rPr>
              <a:t> COVID-19 </a:t>
            </a:r>
            <a:r>
              <a:rPr lang="en-US" sz="2200" dirty="0" err="1">
                <a:solidFill>
                  <a:schemeClr val="bg1"/>
                </a:solidFill>
              </a:rPr>
              <a:t>và</a:t>
            </a:r>
            <a:r>
              <a:rPr lang="en-US" sz="2200" dirty="0">
                <a:solidFill>
                  <a:schemeClr val="bg1"/>
                </a:solidFill>
              </a:rPr>
              <a:t> </a:t>
            </a:r>
            <a:r>
              <a:rPr lang="en-US" sz="2200" dirty="0" err="1">
                <a:solidFill>
                  <a:schemeClr val="bg1"/>
                </a:solidFill>
              </a:rPr>
              <a:t>sự</a:t>
            </a:r>
            <a:r>
              <a:rPr lang="en-US" sz="2200" dirty="0">
                <a:solidFill>
                  <a:schemeClr val="bg1"/>
                </a:solidFill>
              </a:rPr>
              <a:t> </a:t>
            </a:r>
            <a:r>
              <a:rPr lang="en-US" sz="2200" dirty="0" err="1">
                <a:solidFill>
                  <a:schemeClr val="bg1"/>
                </a:solidFill>
              </a:rPr>
              <a:t>tiếp</a:t>
            </a:r>
            <a:r>
              <a:rPr lang="en-US" sz="2200" dirty="0">
                <a:solidFill>
                  <a:schemeClr val="bg1"/>
                </a:solidFill>
              </a:rPr>
              <a:t> thị </a:t>
            </a:r>
            <a:r>
              <a:rPr lang="en-US" sz="2200" dirty="0" err="1">
                <a:solidFill>
                  <a:schemeClr val="bg1"/>
                </a:solidFill>
              </a:rPr>
              <a:t>tràn</a:t>
            </a:r>
            <a:r>
              <a:rPr lang="en-US" sz="2200" dirty="0">
                <a:solidFill>
                  <a:schemeClr val="bg1"/>
                </a:solidFill>
              </a:rPr>
              <a:t> </a:t>
            </a:r>
            <a:r>
              <a:rPr lang="en-US" sz="2200" dirty="0" err="1">
                <a:solidFill>
                  <a:schemeClr val="bg1"/>
                </a:solidFill>
              </a:rPr>
              <a:t>lan</a:t>
            </a:r>
            <a:r>
              <a:rPr lang="en-US" sz="2200" dirty="0">
                <a:solidFill>
                  <a:schemeClr val="bg1"/>
                </a:solidFill>
              </a:rPr>
              <a:t> </a:t>
            </a:r>
            <a:r>
              <a:rPr lang="en-US" sz="2200" dirty="0" err="1">
                <a:solidFill>
                  <a:schemeClr val="bg1"/>
                </a:solidFill>
              </a:rPr>
              <a:t>của</a:t>
            </a:r>
            <a:r>
              <a:rPr lang="en-US" sz="2200" dirty="0">
                <a:solidFill>
                  <a:schemeClr val="bg1"/>
                </a:solidFill>
              </a:rPr>
              <a:t> </a:t>
            </a:r>
            <a:r>
              <a:rPr lang="en-US" sz="2200" dirty="0" err="1">
                <a:solidFill>
                  <a:schemeClr val="bg1"/>
                </a:solidFill>
              </a:rPr>
              <a:t>các</a:t>
            </a:r>
            <a:r>
              <a:rPr lang="en-US" sz="2200" dirty="0">
                <a:solidFill>
                  <a:schemeClr val="bg1"/>
                </a:solidFill>
              </a:rPr>
              <a:t> </a:t>
            </a:r>
            <a:r>
              <a:rPr lang="en-US" sz="2200" dirty="0" err="1">
                <a:solidFill>
                  <a:schemeClr val="bg1"/>
                </a:solidFill>
              </a:rPr>
              <a:t>sản</a:t>
            </a:r>
            <a:r>
              <a:rPr lang="en-US" sz="2200" dirty="0">
                <a:solidFill>
                  <a:schemeClr val="bg1"/>
                </a:solidFill>
              </a:rPr>
              <a:t> </a:t>
            </a:r>
            <a:r>
              <a:rPr lang="en-US" sz="2200" dirty="0" err="1">
                <a:solidFill>
                  <a:schemeClr val="bg1"/>
                </a:solidFill>
              </a:rPr>
              <a:t>phẩm</a:t>
            </a:r>
            <a:r>
              <a:rPr lang="en-US" sz="2200" dirty="0">
                <a:solidFill>
                  <a:schemeClr val="bg1"/>
                </a:solidFill>
              </a:rPr>
              <a:t> </a:t>
            </a:r>
            <a:r>
              <a:rPr lang="en-US" sz="2200" dirty="0" err="1">
                <a:solidFill>
                  <a:schemeClr val="bg1"/>
                </a:solidFill>
              </a:rPr>
              <a:t>thay</a:t>
            </a:r>
            <a:r>
              <a:rPr lang="en-US" sz="2200" dirty="0">
                <a:solidFill>
                  <a:schemeClr val="bg1"/>
                </a:solidFill>
              </a:rPr>
              <a:t> </a:t>
            </a:r>
            <a:r>
              <a:rPr lang="en-US" sz="2200" dirty="0" err="1">
                <a:solidFill>
                  <a:schemeClr val="bg1"/>
                </a:solidFill>
              </a:rPr>
              <a:t>thế</a:t>
            </a:r>
            <a:r>
              <a:rPr lang="en-US" sz="2200" dirty="0">
                <a:solidFill>
                  <a:schemeClr val="bg1"/>
                </a:solidFill>
              </a:rPr>
              <a:t> </a:t>
            </a:r>
            <a:r>
              <a:rPr lang="en-US" sz="2200" dirty="0" err="1">
                <a:solidFill>
                  <a:schemeClr val="bg1"/>
                </a:solidFill>
              </a:rPr>
              <a:t>sữa</a:t>
            </a:r>
            <a:r>
              <a:rPr lang="en-US" sz="2200" dirty="0">
                <a:solidFill>
                  <a:schemeClr val="bg1"/>
                </a:solidFill>
              </a:rPr>
              <a:t> </a:t>
            </a:r>
            <a:r>
              <a:rPr lang="en-US" sz="2200" dirty="0" err="1">
                <a:solidFill>
                  <a:schemeClr val="bg1"/>
                </a:solidFill>
              </a:rPr>
              <a:t>mẹ</a:t>
            </a:r>
            <a:r>
              <a:rPr lang="en-US" sz="2200" dirty="0">
                <a:solidFill>
                  <a:schemeClr val="bg1"/>
                </a:solidFill>
              </a:rPr>
              <a:t> </a:t>
            </a:r>
            <a:r>
              <a:rPr lang="en-US" sz="2200" dirty="0" err="1">
                <a:solidFill>
                  <a:schemeClr val="bg1"/>
                </a:solidFill>
              </a:rPr>
              <a:t>như</a:t>
            </a:r>
            <a:r>
              <a:rPr lang="en-US" sz="2200" dirty="0">
                <a:solidFill>
                  <a:schemeClr val="bg1"/>
                </a:solidFill>
              </a:rPr>
              <a:t> </a:t>
            </a:r>
            <a:r>
              <a:rPr lang="en-US" sz="2200" dirty="0" err="1">
                <a:solidFill>
                  <a:schemeClr val="bg1"/>
                </a:solidFill>
              </a:rPr>
              <a:t>một</a:t>
            </a:r>
            <a:r>
              <a:rPr lang="en-US" sz="2200" dirty="0">
                <a:solidFill>
                  <a:schemeClr val="bg1"/>
                </a:solidFill>
              </a:rPr>
              <a:t> </a:t>
            </a:r>
            <a:r>
              <a:rPr lang="en-US" sz="2200" dirty="0" err="1">
                <a:solidFill>
                  <a:schemeClr val="bg1"/>
                </a:solidFill>
              </a:rPr>
              <a:t>lựa</a:t>
            </a:r>
            <a:r>
              <a:rPr lang="en-US" sz="2200" dirty="0">
                <a:solidFill>
                  <a:schemeClr val="bg1"/>
                </a:solidFill>
              </a:rPr>
              <a:t> </a:t>
            </a:r>
            <a:r>
              <a:rPr lang="en-US" sz="2200" dirty="0" err="1">
                <a:solidFill>
                  <a:schemeClr val="bg1"/>
                </a:solidFill>
              </a:rPr>
              <a:t>chọn</a:t>
            </a:r>
            <a:r>
              <a:rPr lang="en-US" sz="2200" dirty="0">
                <a:solidFill>
                  <a:schemeClr val="bg1"/>
                </a:solidFill>
              </a:rPr>
              <a:t> an </a:t>
            </a:r>
            <a:r>
              <a:rPr lang="en-US" sz="2200" dirty="0" err="1">
                <a:solidFill>
                  <a:schemeClr val="bg1"/>
                </a:solidFill>
              </a:rPr>
              <a:t>toàn</a:t>
            </a:r>
            <a:r>
              <a:rPr lang="en-US" sz="2200" dirty="0">
                <a:solidFill>
                  <a:schemeClr val="bg1"/>
                </a:solidFill>
              </a:rPr>
              <a:t> </a:t>
            </a:r>
            <a:r>
              <a:rPr lang="en-US" sz="2200" dirty="0" err="1">
                <a:solidFill>
                  <a:schemeClr val="bg1"/>
                </a:solidFill>
              </a:rPr>
              <a:t>hơn</a:t>
            </a:r>
            <a:r>
              <a:rPr lang="en-US" sz="2200" dirty="0">
                <a:solidFill>
                  <a:schemeClr val="bg1"/>
                </a:solidFill>
              </a:rPr>
              <a:t> </a:t>
            </a:r>
            <a:r>
              <a:rPr lang="en-US" sz="2200" dirty="0" err="1">
                <a:solidFill>
                  <a:schemeClr val="bg1"/>
                </a:solidFill>
              </a:rPr>
              <a:t>khiến</a:t>
            </a:r>
            <a:r>
              <a:rPr lang="en-US" sz="2200" dirty="0">
                <a:solidFill>
                  <a:schemeClr val="bg1"/>
                </a:solidFill>
              </a:rPr>
              <a:t> </a:t>
            </a:r>
            <a:r>
              <a:rPr lang="en-US" sz="2200" dirty="0" err="1">
                <a:solidFill>
                  <a:schemeClr val="bg1"/>
                </a:solidFill>
              </a:rPr>
              <a:t>các</a:t>
            </a:r>
            <a:r>
              <a:rPr lang="en-US" sz="2200" dirty="0">
                <a:solidFill>
                  <a:schemeClr val="bg1"/>
                </a:solidFill>
              </a:rPr>
              <a:t> </a:t>
            </a:r>
            <a:r>
              <a:rPr lang="en-US" sz="2200" dirty="0" err="1">
                <a:solidFill>
                  <a:schemeClr val="bg1"/>
                </a:solidFill>
              </a:rPr>
              <a:t>bậc</a:t>
            </a:r>
            <a:r>
              <a:rPr lang="en-US" sz="2200" dirty="0">
                <a:solidFill>
                  <a:schemeClr val="bg1"/>
                </a:solidFill>
              </a:rPr>
              <a:t> cha </a:t>
            </a:r>
            <a:r>
              <a:rPr lang="en-US" sz="2200" dirty="0" err="1">
                <a:solidFill>
                  <a:schemeClr val="bg1"/>
                </a:solidFill>
              </a:rPr>
              <a:t>mẹ</a:t>
            </a:r>
            <a:r>
              <a:rPr lang="en-US" sz="2200" dirty="0">
                <a:solidFill>
                  <a:schemeClr val="bg1"/>
                </a:solidFill>
              </a:rPr>
              <a:t> </a:t>
            </a:r>
            <a:r>
              <a:rPr lang="en-US" sz="2200" dirty="0" err="1">
                <a:solidFill>
                  <a:schemeClr val="bg1"/>
                </a:solidFill>
              </a:rPr>
              <a:t>lựa</a:t>
            </a:r>
            <a:r>
              <a:rPr lang="en-US" sz="2200" dirty="0">
                <a:solidFill>
                  <a:schemeClr val="bg1"/>
                </a:solidFill>
              </a:rPr>
              <a:t> </a:t>
            </a:r>
            <a:r>
              <a:rPr lang="en-US" sz="2200" dirty="0" err="1">
                <a:solidFill>
                  <a:schemeClr val="bg1"/>
                </a:solidFill>
              </a:rPr>
              <a:t>chọn</a:t>
            </a:r>
            <a:r>
              <a:rPr lang="en-US" sz="2200" dirty="0">
                <a:solidFill>
                  <a:schemeClr val="bg1"/>
                </a:solidFill>
              </a:rPr>
              <a:t> </a:t>
            </a:r>
            <a:r>
              <a:rPr lang="en-US" sz="2200" dirty="0" err="1">
                <a:solidFill>
                  <a:schemeClr val="bg1"/>
                </a:solidFill>
              </a:rPr>
              <a:t>sữa</a:t>
            </a:r>
            <a:r>
              <a:rPr lang="en-US" sz="2200" dirty="0">
                <a:solidFill>
                  <a:schemeClr val="bg1"/>
                </a:solidFill>
              </a:rPr>
              <a:t> </a:t>
            </a:r>
            <a:r>
              <a:rPr lang="en-US" sz="2200" dirty="0" err="1">
                <a:solidFill>
                  <a:schemeClr val="bg1"/>
                </a:solidFill>
              </a:rPr>
              <a:t>công</a:t>
            </a:r>
            <a:r>
              <a:rPr lang="en-US" sz="2200" dirty="0">
                <a:solidFill>
                  <a:schemeClr val="bg1"/>
                </a:solidFill>
              </a:rPr>
              <a:t> </a:t>
            </a:r>
            <a:r>
              <a:rPr lang="en-US" sz="2200" dirty="0" err="1">
                <a:solidFill>
                  <a:schemeClr val="bg1"/>
                </a:solidFill>
              </a:rPr>
              <a:t>thức</a:t>
            </a:r>
            <a:r>
              <a:rPr lang="en-US" sz="2200" dirty="0">
                <a:solidFill>
                  <a:schemeClr val="bg1"/>
                </a:solidFill>
              </a:rPr>
              <a:t> </a:t>
            </a:r>
            <a:r>
              <a:rPr lang="en-US" sz="2200" dirty="0" err="1">
                <a:solidFill>
                  <a:schemeClr val="bg1"/>
                </a:solidFill>
              </a:rPr>
              <a:t>vì</a:t>
            </a:r>
            <a:r>
              <a:rPr lang="en-US" sz="2200" dirty="0">
                <a:solidFill>
                  <a:schemeClr val="bg1"/>
                </a:solidFill>
              </a:rPr>
              <a:t> lo </a:t>
            </a:r>
            <a:r>
              <a:rPr lang="en-US" sz="2200" dirty="0" err="1">
                <a:solidFill>
                  <a:schemeClr val="bg1"/>
                </a:solidFill>
              </a:rPr>
              <a:t>sợ</a:t>
            </a:r>
            <a:r>
              <a:rPr lang="en-US" sz="2200" dirty="0">
                <a:solidFill>
                  <a:schemeClr val="bg1"/>
                </a:solidFill>
              </a:rPr>
              <a:t>. </a:t>
            </a:r>
          </a:p>
          <a:p>
            <a:endParaRPr lang="en-US" sz="2200" dirty="0">
              <a:solidFill>
                <a:schemeClr val="bg1"/>
              </a:solidFill>
            </a:endParaRPr>
          </a:p>
          <a:p>
            <a:r>
              <a:rPr lang="en-US" sz="2200" dirty="0" err="1">
                <a:solidFill>
                  <a:schemeClr val="bg1"/>
                </a:solidFill>
              </a:rPr>
              <a:t>Bên</a:t>
            </a:r>
            <a:r>
              <a:rPr lang="en-US" sz="2200" dirty="0">
                <a:solidFill>
                  <a:schemeClr val="bg1"/>
                </a:solidFill>
              </a:rPr>
              <a:t> </a:t>
            </a:r>
            <a:r>
              <a:rPr lang="en-US" sz="2200" dirty="0" err="1">
                <a:solidFill>
                  <a:schemeClr val="bg1"/>
                </a:solidFill>
              </a:rPr>
              <a:t>cạnh</a:t>
            </a:r>
            <a:r>
              <a:rPr lang="en-US" sz="2200" dirty="0">
                <a:solidFill>
                  <a:schemeClr val="bg1"/>
                </a:solidFill>
              </a:rPr>
              <a:t> </a:t>
            </a:r>
            <a:r>
              <a:rPr lang="en-US" sz="2200" dirty="0" err="1">
                <a:solidFill>
                  <a:schemeClr val="bg1"/>
                </a:solidFill>
              </a:rPr>
              <a:t>đó</a:t>
            </a:r>
            <a:r>
              <a:rPr lang="en-US" sz="2200" dirty="0">
                <a:solidFill>
                  <a:schemeClr val="bg1"/>
                </a:solidFill>
              </a:rPr>
              <a:t>, </a:t>
            </a:r>
            <a:r>
              <a:rPr lang="en-US" sz="2200" dirty="0" err="1">
                <a:solidFill>
                  <a:schemeClr val="bg1"/>
                </a:solidFill>
              </a:rPr>
              <a:t>tình</a:t>
            </a:r>
            <a:r>
              <a:rPr lang="en-US" sz="2200" dirty="0">
                <a:solidFill>
                  <a:schemeClr val="bg1"/>
                </a:solidFill>
              </a:rPr>
              <a:t> </a:t>
            </a:r>
            <a:r>
              <a:rPr lang="en-US" sz="2200" dirty="0" err="1">
                <a:solidFill>
                  <a:schemeClr val="bg1"/>
                </a:solidFill>
              </a:rPr>
              <a:t>trạng</a:t>
            </a:r>
            <a:r>
              <a:rPr lang="en-US" sz="2200" dirty="0">
                <a:solidFill>
                  <a:schemeClr val="bg1"/>
                </a:solidFill>
              </a:rPr>
              <a:t> </a:t>
            </a:r>
            <a:r>
              <a:rPr lang="en-US" sz="2200" dirty="0" err="1">
                <a:solidFill>
                  <a:schemeClr val="bg1"/>
                </a:solidFill>
              </a:rPr>
              <a:t>nhãn</a:t>
            </a:r>
            <a:r>
              <a:rPr lang="en-US" sz="2200" dirty="0">
                <a:solidFill>
                  <a:schemeClr val="bg1"/>
                </a:solidFill>
              </a:rPr>
              <a:t> </a:t>
            </a:r>
            <a:r>
              <a:rPr lang="en-US" sz="2200" dirty="0" err="1">
                <a:solidFill>
                  <a:schemeClr val="bg1"/>
                </a:solidFill>
              </a:rPr>
              <a:t>hàng</a:t>
            </a:r>
            <a:r>
              <a:rPr lang="en-US" sz="2200" dirty="0">
                <a:solidFill>
                  <a:schemeClr val="bg1"/>
                </a:solidFill>
              </a:rPr>
              <a:t> </a:t>
            </a:r>
            <a:r>
              <a:rPr lang="en-US" sz="2200" dirty="0" err="1">
                <a:solidFill>
                  <a:schemeClr val="bg1"/>
                </a:solidFill>
              </a:rPr>
              <a:t>tài</a:t>
            </a:r>
            <a:r>
              <a:rPr lang="en-US" sz="2200" dirty="0">
                <a:solidFill>
                  <a:schemeClr val="bg1"/>
                </a:solidFill>
              </a:rPr>
              <a:t> </a:t>
            </a:r>
            <a:r>
              <a:rPr lang="en-US" sz="2200" dirty="0" err="1">
                <a:solidFill>
                  <a:schemeClr val="bg1"/>
                </a:solidFill>
              </a:rPr>
              <a:t>trợ</a:t>
            </a:r>
            <a:r>
              <a:rPr lang="en-US" sz="2200" dirty="0">
                <a:solidFill>
                  <a:schemeClr val="bg1"/>
                </a:solidFill>
              </a:rPr>
              <a:t> </a:t>
            </a:r>
            <a:r>
              <a:rPr lang="en-US" sz="2200" dirty="0" err="1">
                <a:solidFill>
                  <a:schemeClr val="bg1"/>
                </a:solidFill>
              </a:rPr>
              <a:t>giáo</a:t>
            </a:r>
            <a:r>
              <a:rPr lang="en-US" sz="2200" dirty="0">
                <a:solidFill>
                  <a:schemeClr val="bg1"/>
                </a:solidFill>
              </a:rPr>
              <a:t> </a:t>
            </a:r>
            <a:r>
              <a:rPr lang="en-US" sz="2200" dirty="0" err="1">
                <a:solidFill>
                  <a:schemeClr val="bg1"/>
                </a:solidFill>
              </a:rPr>
              <a:t>dục</a:t>
            </a:r>
            <a:r>
              <a:rPr lang="en-US" sz="2200" dirty="0">
                <a:solidFill>
                  <a:schemeClr val="bg1"/>
                </a:solidFill>
              </a:rPr>
              <a:t> </a:t>
            </a:r>
            <a:r>
              <a:rPr lang="en-US" sz="2200" dirty="0" err="1">
                <a:solidFill>
                  <a:schemeClr val="bg1"/>
                </a:solidFill>
              </a:rPr>
              <a:t>miễn</a:t>
            </a:r>
            <a:r>
              <a:rPr lang="en-US" sz="2200" dirty="0">
                <a:solidFill>
                  <a:schemeClr val="bg1"/>
                </a:solidFill>
              </a:rPr>
              <a:t> </a:t>
            </a:r>
            <a:r>
              <a:rPr lang="en-US" sz="2200" dirty="0" err="1">
                <a:solidFill>
                  <a:schemeClr val="bg1"/>
                </a:solidFill>
              </a:rPr>
              <a:t>phí</a:t>
            </a:r>
            <a:r>
              <a:rPr lang="en-US" sz="2200" dirty="0">
                <a:solidFill>
                  <a:schemeClr val="bg1"/>
                </a:solidFill>
              </a:rPr>
              <a:t> </a:t>
            </a:r>
            <a:r>
              <a:rPr lang="en-US" sz="2200" dirty="0" err="1">
                <a:solidFill>
                  <a:schemeClr val="bg1"/>
                </a:solidFill>
              </a:rPr>
              <a:t>cho</a:t>
            </a:r>
            <a:r>
              <a:rPr lang="en-US" sz="2200" dirty="0">
                <a:solidFill>
                  <a:schemeClr val="bg1"/>
                </a:solidFill>
              </a:rPr>
              <a:t> </a:t>
            </a:r>
            <a:r>
              <a:rPr lang="en-US" sz="2200" dirty="0" err="1">
                <a:solidFill>
                  <a:schemeClr val="bg1"/>
                </a:solidFill>
              </a:rPr>
              <a:t>nhân</a:t>
            </a:r>
            <a:r>
              <a:rPr lang="en-US" sz="2200" dirty="0">
                <a:solidFill>
                  <a:schemeClr val="bg1"/>
                </a:solidFill>
              </a:rPr>
              <a:t> </a:t>
            </a:r>
            <a:r>
              <a:rPr lang="en-US" sz="2200" dirty="0" err="1">
                <a:solidFill>
                  <a:schemeClr val="bg1"/>
                </a:solidFill>
              </a:rPr>
              <a:t>viên</a:t>
            </a:r>
            <a:r>
              <a:rPr lang="en-US" sz="2200" dirty="0">
                <a:solidFill>
                  <a:schemeClr val="bg1"/>
                </a:solidFill>
              </a:rPr>
              <a:t> y </a:t>
            </a:r>
            <a:r>
              <a:rPr lang="en-US" sz="2200" dirty="0" err="1">
                <a:solidFill>
                  <a:schemeClr val="bg1"/>
                </a:solidFill>
              </a:rPr>
              <a:t>tế</a:t>
            </a:r>
            <a:r>
              <a:rPr lang="en-US" sz="2200" dirty="0">
                <a:solidFill>
                  <a:schemeClr val="bg1"/>
                </a:solidFill>
              </a:rPr>
              <a:t>, </a:t>
            </a:r>
            <a:r>
              <a:rPr lang="en-US" sz="2200" dirty="0" err="1">
                <a:solidFill>
                  <a:schemeClr val="bg1"/>
                </a:solidFill>
              </a:rPr>
              <a:t>ngăn</a:t>
            </a:r>
            <a:r>
              <a:rPr lang="en-US" sz="2200" dirty="0">
                <a:solidFill>
                  <a:schemeClr val="bg1"/>
                </a:solidFill>
              </a:rPr>
              <a:t> </a:t>
            </a:r>
            <a:r>
              <a:rPr lang="en-US" sz="2200" dirty="0" err="1">
                <a:solidFill>
                  <a:schemeClr val="bg1"/>
                </a:solidFill>
              </a:rPr>
              <a:t>cản</a:t>
            </a:r>
            <a:r>
              <a:rPr lang="en-US" sz="2200" dirty="0">
                <a:solidFill>
                  <a:schemeClr val="bg1"/>
                </a:solidFill>
              </a:rPr>
              <a:t> </a:t>
            </a:r>
            <a:r>
              <a:rPr lang="en-US" sz="2200" dirty="0" err="1">
                <a:solidFill>
                  <a:schemeClr val="bg1"/>
                </a:solidFill>
              </a:rPr>
              <a:t>hỗ</a:t>
            </a:r>
            <a:r>
              <a:rPr lang="en-US" sz="2200" dirty="0">
                <a:solidFill>
                  <a:schemeClr val="bg1"/>
                </a:solidFill>
              </a:rPr>
              <a:t> </a:t>
            </a:r>
            <a:r>
              <a:rPr lang="en-US" sz="2200" dirty="0" err="1">
                <a:solidFill>
                  <a:schemeClr val="bg1"/>
                </a:solidFill>
              </a:rPr>
              <a:t>trợ</a:t>
            </a:r>
            <a:r>
              <a:rPr lang="en-US" sz="2200" dirty="0">
                <a:solidFill>
                  <a:schemeClr val="bg1"/>
                </a:solidFill>
              </a:rPr>
              <a:t> </a:t>
            </a:r>
            <a:r>
              <a:rPr lang="en-US" sz="2200" dirty="0" err="1">
                <a:solidFill>
                  <a:schemeClr val="bg1"/>
                </a:solidFill>
              </a:rPr>
              <a:t>nuôi</a:t>
            </a:r>
            <a:r>
              <a:rPr lang="en-US" sz="2200" dirty="0">
                <a:solidFill>
                  <a:schemeClr val="bg1"/>
                </a:solidFill>
              </a:rPr>
              <a:t> con </a:t>
            </a:r>
            <a:r>
              <a:rPr lang="en-US" sz="2200" dirty="0" err="1">
                <a:solidFill>
                  <a:schemeClr val="bg1"/>
                </a:solidFill>
              </a:rPr>
              <a:t>bằng</a:t>
            </a:r>
            <a:r>
              <a:rPr lang="en-US" sz="2200" dirty="0">
                <a:solidFill>
                  <a:schemeClr val="bg1"/>
                </a:solidFill>
              </a:rPr>
              <a:t> </a:t>
            </a:r>
            <a:r>
              <a:rPr lang="en-US" sz="2200" dirty="0" err="1">
                <a:solidFill>
                  <a:schemeClr val="bg1"/>
                </a:solidFill>
              </a:rPr>
              <a:t>sữa</a:t>
            </a:r>
            <a:r>
              <a:rPr lang="en-US" sz="2200" dirty="0">
                <a:solidFill>
                  <a:schemeClr val="bg1"/>
                </a:solidFill>
              </a:rPr>
              <a:t> </a:t>
            </a:r>
            <a:r>
              <a:rPr lang="en-US" sz="2200" dirty="0" err="1">
                <a:solidFill>
                  <a:schemeClr val="bg1"/>
                </a:solidFill>
              </a:rPr>
              <a:t>mẹ</a:t>
            </a:r>
            <a:r>
              <a:rPr lang="en-US" sz="2200" dirty="0">
                <a:solidFill>
                  <a:schemeClr val="bg1"/>
                </a:solidFill>
              </a:rPr>
              <a:t> </a:t>
            </a:r>
            <a:r>
              <a:rPr lang="en-US" sz="2200" dirty="0" err="1">
                <a:solidFill>
                  <a:schemeClr val="bg1"/>
                </a:solidFill>
              </a:rPr>
              <a:t>trong</a:t>
            </a:r>
            <a:r>
              <a:rPr lang="en-US" sz="2200" dirty="0">
                <a:solidFill>
                  <a:schemeClr val="bg1"/>
                </a:solidFill>
              </a:rPr>
              <a:t> </a:t>
            </a:r>
            <a:r>
              <a:rPr lang="en-US" sz="2200" dirty="0" err="1">
                <a:solidFill>
                  <a:schemeClr val="bg1"/>
                </a:solidFill>
              </a:rPr>
              <a:t>hệ</a:t>
            </a:r>
            <a:r>
              <a:rPr lang="en-US" sz="2200" dirty="0">
                <a:solidFill>
                  <a:schemeClr val="bg1"/>
                </a:solidFill>
              </a:rPr>
              <a:t> </a:t>
            </a:r>
            <a:r>
              <a:rPr lang="en-US" sz="2200" dirty="0" err="1">
                <a:solidFill>
                  <a:schemeClr val="bg1"/>
                </a:solidFill>
              </a:rPr>
              <a:t>thống</a:t>
            </a:r>
            <a:r>
              <a:rPr lang="en-US" sz="2200" dirty="0">
                <a:solidFill>
                  <a:schemeClr val="bg1"/>
                </a:solidFill>
              </a:rPr>
              <a:t> y </a:t>
            </a:r>
            <a:r>
              <a:rPr lang="en-US" sz="2200" dirty="0" err="1">
                <a:solidFill>
                  <a:schemeClr val="bg1"/>
                </a:solidFill>
              </a:rPr>
              <a:t>tế</a:t>
            </a:r>
            <a:r>
              <a:rPr lang="en-US" sz="2200" dirty="0">
                <a:solidFill>
                  <a:schemeClr val="bg1"/>
                </a:solidFill>
              </a:rPr>
              <a:t>, </a:t>
            </a:r>
            <a:r>
              <a:rPr lang="en-US" sz="2200" dirty="0" err="1">
                <a:solidFill>
                  <a:schemeClr val="bg1"/>
                </a:solidFill>
              </a:rPr>
              <a:t>cung</a:t>
            </a:r>
            <a:r>
              <a:rPr lang="en-US" sz="2200" dirty="0">
                <a:solidFill>
                  <a:schemeClr val="bg1"/>
                </a:solidFill>
              </a:rPr>
              <a:t> </a:t>
            </a:r>
            <a:r>
              <a:rPr lang="en-US" sz="2200" dirty="0" err="1">
                <a:solidFill>
                  <a:schemeClr val="bg1"/>
                </a:solidFill>
              </a:rPr>
              <a:t>cấp</a:t>
            </a:r>
            <a:r>
              <a:rPr lang="en-US" sz="2200" dirty="0">
                <a:solidFill>
                  <a:schemeClr val="bg1"/>
                </a:solidFill>
              </a:rPr>
              <a:t> </a:t>
            </a:r>
            <a:r>
              <a:rPr lang="en-US" sz="2200" dirty="0" err="1">
                <a:solidFill>
                  <a:schemeClr val="bg1"/>
                </a:solidFill>
              </a:rPr>
              <a:t>các</a:t>
            </a:r>
            <a:r>
              <a:rPr lang="en-US" sz="2200" dirty="0">
                <a:solidFill>
                  <a:schemeClr val="bg1"/>
                </a:solidFill>
              </a:rPr>
              <a:t> </a:t>
            </a:r>
            <a:r>
              <a:rPr lang="en-US" sz="2200" dirty="0" err="1">
                <a:solidFill>
                  <a:schemeClr val="bg1"/>
                </a:solidFill>
              </a:rPr>
              <a:t>thông</a:t>
            </a:r>
            <a:r>
              <a:rPr lang="en-US" sz="2200" dirty="0">
                <a:solidFill>
                  <a:schemeClr val="bg1"/>
                </a:solidFill>
              </a:rPr>
              <a:t> tin </a:t>
            </a:r>
            <a:r>
              <a:rPr lang="en-US" sz="2200" dirty="0" err="1">
                <a:solidFill>
                  <a:schemeClr val="bg1"/>
                </a:solidFill>
              </a:rPr>
              <a:t>sai</a:t>
            </a:r>
            <a:r>
              <a:rPr lang="en-US" sz="2200" dirty="0">
                <a:solidFill>
                  <a:schemeClr val="bg1"/>
                </a:solidFill>
              </a:rPr>
              <a:t> </a:t>
            </a:r>
            <a:r>
              <a:rPr lang="en-US" sz="2200" dirty="0" err="1">
                <a:solidFill>
                  <a:schemeClr val="bg1"/>
                </a:solidFill>
              </a:rPr>
              <a:t>lệch</a:t>
            </a:r>
            <a:r>
              <a:rPr lang="en-US" sz="2200" dirty="0">
                <a:solidFill>
                  <a:schemeClr val="bg1"/>
                </a:solidFill>
              </a:rPr>
              <a:t> </a:t>
            </a:r>
            <a:r>
              <a:rPr lang="en-US" sz="2200" dirty="0" err="1">
                <a:solidFill>
                  <a:schemeClr val="bg1"/>
                </a:solidFill>
              </a:rPr>
              <a:t>còn</a:t>
            </a:r>
            <a:r>
              <a:rPr lang="en-US" sz="2200" dirty="0">
                <a:solidFill>
                  <a:schemeClr val="bg1"/>
                </a:solidFill>
              </a:rPr>
              <a:t> </a:t>
            </a:r>
            <a:r>
              <a:rPr lang="en-US" sz="2200" dirty="0" err="1">
                <a:solidFill>
                  <a:schemeClr val="bg1"/>
                </a:solidFill>
              </a:rPr>
              <a:t>diễn</a:t>
            </a:r>
            <a:r>
              <a:rPr lang="en-US" sz="2200" dirty="0">
                <a:solidFill>
                  <a:schemeClr val="bg1"/>
                </a:solidFill>
              </a:rPr>
              <a:t> ra </a:t>
            </a:r>
            <a:r>
              <a:rPr lang="en-US" sz="2200" dirty="0" err="1">
                <a:solidFill>
                  <a:schemeClr val="bg1"/>
                </a:solidFill>
              </a:rPr>
              <a:t>thường</a:t>
            </a:r>
            <a:r>
              <a:rPr lang="en-US" sz="2200" dirty="0">
                <a:solidFill>
                  <a:schemeClr val="bg1"/>
                </a:solidFill>
              </a:rPr>
              <a:t> </a:t>
            </a:r>
            <a:r>
              <a:rPr lang="en-US" sz="2200" dirty="0" err="1">
                <a:solidFill>
                  <a:schemeClr val="bg1"/>
                </a:solidFill>
              </a:rPr>
              <a:t>xuyên</a:t>
            </a:r>
            <a:r>
              <a:rPr lang="en-US" sz="2200" dirty="0">
                <a:solidFill>
                  <a:schemeClr val="bg1"/>
                </a:solidFill>
              </a:rPr>
              <a:t>. </a:t>
            </a:r>
          </a:p>
          <a:p>
            <a:endParaRPr lang="en-US" sz="2200" dirty="0">
              <a:solidFill>
                <a:srgbClr val="66FFFF"/>
              </a:solidFill>
            </a:endParaRPr>
          </a:p>
          <a:p>
            <a:r>
              <a:rPr lang="en-US" sz="2200" dirty="0" err="1">
                <a:solidFill>
                  <a:srgbClr val="66FFFF"/>
                </a:solidFill>
              </a:rPr>
              <a:t>Việc</a:t>
            </a:r>
            <a:r>
              <a:rPr lang="en-US" sz="2200" dirty="0">
                <a:solidFill>
                  <a:srgbClr val="66FFFF"/>
                </a:solidFill>
              </a:rPr>
              <a:t> </a:t>
            </a:r>
            <a:r>
              <a:rPr lang="en-US" sz="2200" dirty="0" err="1">
                <a:solidFill>
                  <a:srgbClr val="66FFFF"/>
                </a:solidFill>
              </a:rPr>
              <a:t>đảm</a:t>
            </a:r>
            <a:r>
              <a:rPr lang="en-US" sz="2200" dirty="0">
                <a:solidFill>
                  <a:srgbClr val="66FFFF"/>
                </a:solidFill>
              </a:rPr>
              <a:t> </a:t>
            </a:r>
            <a:r>
              <a:rPr lang="en-US" sz="2200" dirty="0" err="1">
                <a:solidFill>
                  <a:srgbClr val="66FFFF"/>
                </a:solidFill>
              </a:rPr>
              <a:t>bảo</a:t>
            </a:r>
            <a:r>
              <a:rPr lang="en-US" sz="2200" dirty="0">
                <a:solidFill>
                  <a:srgbClr val="66FFFF"/>
                </a:solidFill>
              </a:rPr>
              <a:t> </a:t>
            </a:r>
            <a:r>
              <a:rPr lang="en-US" sz="2200" dirty="0" err="1">
                <a:solidFill>
                  <a:srgbClr val="66FFFF"/>
                </a:solidFill>
              </a:rPr>
              <a:t>tuân</a:t>
            </a:r>
            <a:r>
              <a:rPr lang="en-US" sz="2200" dirty="0">
                <a:solidFill>
                  <a:srgbClr val="66FFFF"/>
                </a:solidFill>
              </a:rPr>
              <a:t> </a:t>
            </a:r>
            <a:r>
              <a:rPr lang="en-US" sz="2200" dirty="0" err="1">
                <a:solidFill>
                  <a:srgbClr val="66FFFF"/>
                </a:solidFill>
              </a:rPr>
              <a:t>thủ</a:t>
            </a:r>
            <a:r>
              <a:rPr lang="en-US" sz="2200" dirty="0">
                <a:solidFill>
                  <a:srgbClr val="66FFFF"/>
                </a:solidFill>
              </a:rPr>
              <a:t> Nghị </a:t>
            </a:r>
            <a:r>
              <a:rPr lang="en-US" sz="2200" dirty="0" err="1">
                <a:solidFill>
                  <a:srgbClr val="66FFFF"/>
                </a:solidFill>
              </a:rPr>
              <a:t>định</a:t>
            </a:r>
            <a:r>
              <a:rPr lang="en-US" sz="2200" dirty="0">
                <a:solidFill>
                  <a:srgbClr val="66FFFF"/>
                </a:solidFill>
              </a:rPr>
              <a:t> 100/2014/NĐ-CP </a:t>
            </a:r>
            <a:r>
              <a:rPr lang="en-US" sz="2200" dirty="0" err="1">
                <a:solidFill>
                  <a:srgbClr val="66FFFF"/>
                </a:solidFill>
              </a:rPr>
              <a:t>tại</a:t>
            </a:r>
            <a:r>
              <a:rPr lang="en-US" sz="2200" dirty="0">
                <a:solidFill>
                  <a:srgbClr val="66FFFF"/>
                </a:solidFill>
              </a:rPr>
              <a:t> </a:t>
            </a:r>
            <a:r>
              <a:rPr lang="en-US" sz="2200" dirty="0" err="1">
                <a:solidFill>
                  <a:srgbClr val="66FFFF"/>
                </a:solidFill>
              </a:rPr>
              <a:t>cơ</a:t>
            </a:r>
            <a:r>
              <a:rPr lang="en-US" sz="2200" dirty="0">
                <a:solidFill>
                  <a:srgbClr val="66FFFF"/>
                </a:solidFill>
              </a:rPr>
              <a:t> </a:t>
            </a:r>
            <a:r>
              <a:rPr lang="en-US" sz="2200" dirty="0" err="1">
                <a:solidFill>
                  <a:srgbClr val="66FFFF"/>
                </a:solidFill>
              </a:rPr>
              <a:t>sở</a:t>
            </a:r>
            <a:r>
              <a:rPr lang="en-US" sz="2200" dirty="0">
                <a:solidFill>
                  <a:srgbClr val="66FFFF"/>
                </a:solidFill>
              </a:rPr>
              <a:t> y </a:t>
            </a:r>
            <a:r>
              <a:rPr lang="en-US" sz="2200" dirty="0" err="1">
                <a:solidFill>
                  <a:srgbClr val="66FFFF"/>
                </a:solidFill>
              </a:rPr>
              <a:t>tế</a:t>
            </a:r>
            <a:r>
              <a:rPr lang="en-US" sz="2200" dirty="0">
                <a:solidFill>
                  <a:srgbClr val="66FFFF"/>
                </a:solidFill>
              </a:rPr>
              <a:t> </a:t>
            </a:r>
            <a:r>
              <a:rPr lang="en-US" sz="2200" dirty="0" err="1">
                <a:solidFill>
                  <a:srgbClr val="66FFFF"/>
                </a:solidFill>
              </a:rPr>
              <a:t>sẽ</a:t>
            </a:r>
            <a:r>
              <a:rPr lang="en-US" sz="2200" dirty="0">
                <a:solidFill>
                  <a:srgbClr val="66FFFF"/>
                </a:solidFill>
              </a:rPr>
              <a:t> </a:t>
            </a:r>
            <a:r>
              <a:rPr lang="en-US" sz="2200" dirty="0" err="1">
                <a:solidFill>
                  <a:srgbClr val="66FFFF"/>
                </a:solidFill>
              </a:rPr>
              <a:t>giúp</a:t>
            </a:r>
            <a:r>
              <a:rPr lang="en-US" sz="2200" dirty="0">
                <a:solidFill>
                  <a:srgbClr val="66FFFF"/>
                </a:solidFill>
              </a:rPr>
              <a:t> </a:t>
            </a:r>
            <a:r>
              <a:rPr lang="en-US" sz="2200" dirty="0" err="1">
                <a:solidFill>
                  <a:srgbClr val="66FFFF"/>
                </a:solidFill>
              </a:rPr>
              <a:t>bà</a:t>
            </a:r>
            <a:r>
              <a:rPr lang="en-US" sz="2200" dirty="0">
                <a:solidFill>
                  <a:srgbClr val="66FFFF"/>
                </a:solidFill>
              </a:rPr>
              <a:t> </a:t>
            </a:r>
            <a:r>
              <a:rPr lang="en-US" sz="2200" dirty="0" err="1">
                <a:solidFill>
                  <a:srgbClr val="66FFFF"/>
                </a:solidFill>
              </a:rPr>
              <a:t>mẹ</a:t>
            </a:r>
            <a:r>
              <a:rPr lang="en-US" sz="2200" dirty="0">
                <a:solidFill>
                  <a:srgbClr val="66FFFF"/>
                </a:solidFill>
              </a:rPr>
              <a:t> </a:t>
            </a:r>
            <a:r>
              <a:rPr lang="en-US" sz="2200" dirty="0" err="1">
                <a:solidFill>
                  <a:srgbClr val="66FFFF"/>
                </a:solidFill>
              </a:rPr>
              <a:t>và</a:t>
            </a:r>
            <a:r>
              <a:rPr lang="en-US" sz="2200" dirty="0">
                <a:solidFill>
                  <a:srgbClr val="66FFFF"/>
                </a:solidFill>
              </a:rPr>
              <a:t> </a:t>
            </a:r>
            <a:r>
              <a:rPr lang="en-US" sz="2200" dirty="0" err="1">
                <a:solidFill>
                  <a:srgbClr val="66FFFF"/>
                </a:solidFill>
              </a:rPr>
              <a:t>gia</a:t>
            </a:r>
            <a:r>
              <a:rPr lang="en-US" sz="2200" dirty="0">
                <a:solidFill>
                  <a:srgbClr val="66FFFF"/>
                </a:solidFill>
              </a:rPr>
              <a:t> </a:t>
            </a:r>
            <a:r>
              <a:rPr lang="en-US" sz="2200" dirty="0" err="1">
                <a:solidFill>
                  <a:srgbClr val="66FFFF"/>
                </a:solidFill>
              </a:rPr>
              <a:t>đình</a:t>
            </a:r>
            <a:r>
              <a:rPr lang="en-US" sz="2200" dirty="0">
                <a:solidFill>
                  <a:srgbClr val="66FFFF"/>
                </a:solidFill>
              </a:rPr>
              <a:t> </a:t>
            </a:r>
            <a:r>
              <a:rPr lang="en-US" sz="2200" dirty="0" err="1">
                <a:solidFill>
                  <a:srgbClr val="66FFFF"/>
                </a:solidFill>
              </a:rPr>
              <a:t>tiếp</a:t>
            </a:r>
            <a:r>
              <a:rPr lang="en-US" sz="2200" dirty="0">
                <a:solidFill>
                  <a:srgbClr val="66FFFF"/>
                </a:solidFill>
              </a:rPr>
              <a:t> </a:t>
            </a:r>
            <a:r>
              <a:rPr lang="en-US" sz="2200" dirty="0" err="1">
                <a:solidFill>
                  <a:srgbClr val="66FFFF"/>
                </a:solidFill>
              </a:rPr>
              <a:t>nhận</a:t>
            </a:r>
            <a:r>
              <a:rPr lang="en-US" sz="2200" dirty="0">
                <a:solidFill>
                  <a:srgbClr val="66FFFF"/>
                </a:solidFill>
              </a:rPr>
              <a:t> </a:t>
            </a:r>
            <a:r>
              <a:rPr lang="en-US" sz="2200" dirty="0" err="1">
                <a:solidFill>
                  <a:srgbClr val="66FFFF"/>
                </a:solidFill>
              </a:rPr>
              <a:t>thông</a:t>
            </a:r>
            <a:r>
              <a:rPr lang="en-US" sz="2200" dirty="0">
                <a:solidFill>
                  <a:srgbClr val="66FFFF"/>
                </a:solidFill>
              </a:rPr>
              <a:t> tin </a:t>
            </a:r>
            <a:r>
              <a:rPr lang="en-US" sz="2200" dirty="0" err="1">
                <a:solidFill>
                  <a:srgbClr val="66FFFF"/>
                </a:solidFill>
              </a:rPr>
              <a:t>một</a:t>
            </a:r>
            <a:r>
              <a:rPr lang="en-US" sz="2200" dirty="0">
                <a:solidFill>
                  <a:srgbClr val="66FFFF"/>
                </a:solidFill>
              </a:rPr>
              <a:t> </a:t>
            </a:r>
            <a:r>
              <a:rPr lang="en-US" sz="2200" dirty="0" err="1">
                <a:solidFill>
                  <a:srgbClr val="66FFFF"/>
                </a:solidFill>
              </a:rPr>
              <a:t>cách</a:t>
            </a:r>
            <a:r>
              <a:rPr lang="en-US" sz="2200" dirty="0">
                <a:solidFill>
                  <a:srgbClr val="66FFFF"/>
                </a:solidFill>
              </a:rPr>
              <a:t> </a:t>
            </a:r>
            <a:r>
              <a:rPr lang="en-US" sz="2200" dirty="0" err="1">
                <a:solidFill>
                  <a:srgbClr val="66FFFF"/>
                </a:solidFill>
              </a:rPr>
              <a:t>độc</a:t>
            </a:r>
            <a:r>
              <a:rPr lang="en-US" sz="2200" dirty="0">
                <a:solidFill>
                  <a:srgbClr val="66FFFF"/>
                </a:solidFill>
              </a:rPr>
              <a:t> </a:t>
            </a:r>
            <a:r>
              <a:rPr lang="en-US" sz="2200" dirty="0" err="1">
                <a:solidFill>
                  <a:srgbClr val="66FFFF"/>
                </a:solidFill>
              </a:rPr>
              <a:t>lập</a:t>
            </a:r>
            <a:r>
              <a:rPr lang="en-US" sz="2200" dirty="0">
                <a:solidFill>
                  <a:srgbClr val="66FFFF"/>
                </a:solidFill>
              </a:rPr>
              <a:t> </a:t>
            </a:r>
            <a:r>
              <a:rPr lang="en-US" sz="2200" dirty="0" err="1">
                <a:solidFill>
                  <a:srgbClr val="66FFFF"/>
                </a:solidFill>
              </a:rPr>
              <a:t>và</a:t>
            </a:r>
            <a:r>
              <a:rPr lang="en-US" sz="2200" dirty="0">
                <a:solidFill>
                  <a:srgbClr val="66FFFF"/>
                </a:solidFill>
              </a:rPr>
              <a:t> </a:t>
            </a:r>
            <a:r>
              <a:rPr lang="en-US" sz="2200" dirty="0" err="1">
                <a:solidFill>
                  <a:srgbClr val="66FFFF"/>
                </a:solidFill>
              </a:rPr>
              <a:t>không</a:t>
            </a:r>
            <a:r>
              <a:rPr lang="en-US" sz="2200" dirty="0">
                <a:solidFill>
                  <a:srgbClr val="66FFFF"/>
                </a:solidFill>
              </a:rPr>
              <a:t> </a:t>
            </a:r>
            <a:r>
              <a:rPr lang="en-US" sz="2200" dirty="0" err="1">
                <a:solidFill>
                  <a:srgbClr val="66FFFF"/>
                </a:solidFill>
              </a:rPr>
              <a:t>ảnh</a:t>
            </a:r>
            <a:r>
              <a:rPr lang="en-US" sz="2200" dirty="0">
                <a:solidFill>
                  <a:srgbClr val="66FFFF"/>
                </a:solidFill>
              </a:rPr>
              <a:t> </a:t>
            </a:r>
            <a:r>
              <a:rPr lang="en-US" sz="2200" dirty="0" err="1">
                <a:solidFill>
                  <a:srgbClr val="66FFFF"/>
                </a:solidFill>
              </a:rPr>
              <a:t>hưởng</a:t>
            </a:r>
            <a:r>
              <a:rPr lang="en-US" sz="2200" dirty="0">
                <a:solidFill>
                  <a:srgbClr val="66FFFF"/>
                </a:solidFill>
              </a:rPr>
              <a:t> </a:t>
            </a:r>
            <a:r>
              <a:rPr lang="en-US" sz="2200" dirty="0" err="1">
                <a:solidFill>
                  <a:srgbClr val="66FFFF"/>
                </a:solidFill>
              </a:rPr>
              <a:t>bởi</a:t>
            </a:r>
            <a:r>
              <a:rPr lang="en-US" sz="2200" dirty="0">
                <a:solidFill>
                  <a:srgbClr val="66FFFF"/>
                </a:solidFill>
              </a:rPr>
              <a:t> </a:t>
            </a:r>
            <a:r>
              <a:rPr lang="en-US" sz="2200" dirty="0" err="1">
                <a:solidFill>
                  <a:srgbClr val="66FFFF"/>
                </a:solidFill>
              </a:rPr>
              <a:t>việc</a:t>
            </a:r>
            <a:r>
              <a:rPr lang="en-US" sz="2200" dirty="0">
                <a:solidFill>
                  <a:srgbClr val="66FFFF"/>
                </a:solidFill>
              </a:rPr>
              <a:t> </a:t>
            </a:r>
            <a:r>
              <a:rPr lang="en-US" sz="2200" dirty="0" err="1">
                <a:solidFill>
                  <a:srgbClr val="66FFFF"/>
                </a:solidFill>
              </a:rPr>
              <a:t>tiếp</a:t>
            </a:r>
            <a:r>
              <a:rPr lang="en-US" sz="2200" dirty="0">
                <a:solidFill>
                  <a:srgbClr val="66FFFF"/>
                </a:solidFill>
              </a:rPr>
              <a:t> thị ồ </a:t>
            </a:r>
            <a:r>
              <a:rPr lang="en-US" sz="2200" dirty="0" err="1">
                <a:solidFill>
                  <a:srgbClr val="66FFFF"/>
                </a:solidFill>
              </a:rPr>
              <a:t>ạt</a:t>
            </a:r>
            <a:r>
              <a:rPr lang="en-US" sz="2200" dirty="0">
                <a:solidFill>
                  <a:srgbClr val="66FFFF"/>
                </a:solidFill>
              </a:rPr>
              <a:t> </a:t>
            </a:r>
            <a:r>
              <a:rPr lang="en-US" sz="2200" dirty="0" err="1">
                <a:solidFill>
                  <a:srgbClr val="66FFFF"/>
                </a:solidFill>
              </a:rPr>
              <a:t>từ</a:t>
            </a:r>
            <a:r>
              <a:rPr lang="en-US" sz="2200" dirty="0">
                <a:solidFill>
                  <a:srgbClr val="66FFFF"/>
                </a:solidFill>
              </a:rPr>
              <a:t> </a:t>
            </a:r>
            <a:r>
              <a:rPr lang="en-US" sz="2200" dirty="0" err="1">
                <a:solidFill>
                  <a:srgbClr val="66FFFF"/>
                </a:solidFill>
              </a:rPr>
              <a:t>phía</a:t>
            </a:r>
            <a:r>
              <a:rPr lang="en-US" sz="2200" dirty="0">
                <a:solidFill>
                  <a:srgbClr val="66FFFF"/>
                </a:solidFill>
              </a:rPr>
              <a:t> </a:t>
            </a:r>
            <a:r>
              <a:rPr lang="en-US" sz="2200" dirty="0" err="1">
                <a:solidFill>
                  <a:srgbClr val="66FFFF"/>
                </a:solidFill>
              </a:rPr>
              <a:t>các</a:t>
            </a:r>
            <a:r>
              <a:rPr lang="en-US" sz="2200" dirty="0">
                <a:solidFill>
                  <a:srgbClr val="66FFFF"/>
                </a:solidFill>
              </a:rPr>
              <a:t> </a:t>
            </a:r>
            <a:r>
              <a:rPr lang="en-US" sz="2200" dirty="0" err="1">
                <a:solidFill>
                  <a:srgbClr val="66FFFF"/>
                </a:solidFill>
              </a:rPr>
              <a:t>thương</a:t>
            </a:r>
            <a:r>
              <a:rPr lang="en-US" sz="2200" dirty="0">
                <a:solidFill>
                  <a:srgbClr val="66FFFF"/>
                </a:solidFill>
              </a:rPr>
              <a:t> </a:t>
            </a:r>
            <a:r>
              <a:rPr lang="en-US" sz="2200" dirty="0" err="1">
                <a:solidFill>
                  <a:srgbClr val="66FFFF"/>
                </a:solidFill>
              </a:rPr>
              <a:t>hiệu</a:t>
            </a:r>
            <a:r>
              <a:rPr lang="en-US" sz="2200" dirty="0">
                <a:solidFill>
                  <a:srgbClr val="66FFFF"/>
                </a:solidFill>
              </a:rPr>
              <a:t> </a:t>
            </a:r>
            <a:r>
              <a:rPr lang="en-US" sz="2200" dirty="0" err="1">
                <a:solidFill>
                  <a:srgbClr val="66FFFF"/>
                </a:solidFill>
              </a:rPr>
              <a:t>sản</a:t>
            </a:r>
            <a:r>
              <a:rPr lang="en-US" sz="2200" dirty="0">
                <a:solidFill>
                  <a:srgbClr val="66FFFF"/>
                </a:solidFill>
              </a:rPr>
              <a:t> </a:t>
            </a:r>
            <a:r>
              <a:rPr lang="en-US" sz="2200" dirty="0" err="1">
                <a:solidFill>
                  <a:srgbClr val="66FFFF"/>
                </a:solidFill>
              </a:rPr>
              <a:t>phẩm</a:t>
            </a:r>
            <a:r>
              <a:rPr lang="en-US" sz="2200" dirty="0">
                <a:solidFill>
                  <a:srgbClr val="66FFFF"/>
                </a:solidFill>
              </a:rPr>
              <a:t> </a:t>
            </a:r>
            <a:r>
              <a:rPr lang="en-US" sz="2200" dirty="0" err="1">
                <a:solidFill>
                  <a:srgbClr val="66FFFF"/>
                </a:solidFill>
              </a:rPr>
              <a:t>thay</a:t>
            </a:r>
            <a:r>
              <a:rPr lang="en-US" sz="2200" dirty="0">
                <a:solidFill>
                  <a:srgbClr val="66FFFF"/>
                </a:solidFill>
              </a:rPr>
              <a:t> </a:t>
            </a:r>
            <a:r>
              <a:rPr lang="en-US" sz="2200" dirty="0" err="1">
                <a:solidFill>
                  <a:srgbClr val="66FFFF"/>
                </a:solidFill>
              </a:rPr>
              <a:t>thế</a:t>
            </a:r>
            <a:r>
              <a:rPr lang="en-US" sz="2200" dirty="0">
                <a:solidFill>
                  <a:srgbClr val="66FFFF"/>
                </a:solidFill>
              </a:rPr>
              <a:t> </a:t>
            </a:r>
            <a:r>
              <a:rPr lang="en-US" sz="2200" dirty="0" err="1">
                <a:solidFill>
                  <a:srgbClr val="66FFFF"/>
                </a:solidFill>
              </a:rPr>
              <a:t>sữa</a:t>
            </a:r>
            <a:r>
              <a:rPr lang="en-US" sz="2200" dirty="0">
                <a:solidFill>
                  <a:srgbClr val="66FFFF"/>
                </a:solidFill>
              </a:rPr>
              <a:t> </a:t>
            </a:r>
            <a:r>
              <a:rPr lang="en-US" sz="2200" dirty="0" err="1">
                <a:solidFill>
                  <a:srgbClr val="66FFFF"/>
                </a:solidFill>
              </a:rPr>
              <a:t>mẹ</a:t>
            </a:r>
            <a:r>
              <a:rPr lang="en-US" sz="2200" dirty="0">
                <a:solidFill>
                  <a:srgbClr val="66FFFF"/>
                </a:solidFill>
              </a:rPr>
              <a:t>.</a:t>
            </a:r>
            <a:endParaRPr lang="en-MY" sz="2200" dirty="0">
              <a:solidFill>
                <a:srgbClr val="66FFFF"/>
              </a:solidFill>
            </a:endParaRPr>
          </a:p>
        </p:txBody>
      </p:sp>
    </p:spTree>
    <p:extLst>
      <p:ext uri="{BB962C8B-B14F-4D97-AF65-F5344CB8AC3E}">
        <p14:creationId xmlns:p14="http://schemas.microsoft.com/office/powerpoint/2010/main" val="2261786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B99AC4BD-7B86-4971-89AC-2C1CC8DB5FBB}"/>
              </a:ext>
            </a:extLst>
          </p:cNvPr>
          <p:cNvSpPr txBox="1"/>
          <p:nvPr/>
        </p:nvSpPr>
        <p:spPr>
          <a:xfrm>
            <a:off x="341217" y="749358"/>
            <a:ext cx="8461565" cy="3754874"/>
          </a:xfrm>
          <a:prstGeom prst="rect">
            <a:avLst/>
          </a:prstGeom>
          <a:noFill/>
        </p:spPr>
        <p:txBody>
          <a:bodyPr wrap="square">
            <a:spAutoFit/>
          </a:bodyPr>
          <a:lstStyle/>
          <a:p>
            <a:pPr algn="ctr" rtl="0">
              <a:spcBef>
                <a:spcPts val="600"/>
              </a:spcBef>
              <a:spcAft>
                <a:spcPts val="2400"/>
              </a:spcAft>
            </a:pPr>
            <a:r>
              <a:rPr lang="en-US" sz="2200" b="1" i="0" u="sng" dirty="0">
                <a:solidFill>
                  <a:schemeClr val="bg1"/>
                </a:solidFill>
                <a:effectLst/>
              </a:rPr>
              <a:t>THAM GIA CHIẾN DỊCH #WBW2022:</a:t>
            </a:r>
            <a:endParaRPr lang="en-US" sz="2200" b="1" u="sng" dirty="0">
              <a:solidFill>
                <a:schemeClr val="bg1"/>
              </a:solidFill>
              <a:effectLst/>
            </a:endParaRPr>
          </a:p>
          <a:p>
            <a:pPr marL="457200" indent="-457200" algn="just" rtl="0" fontAlgn="base">
              <a:spcBef>
                <a:spcPts val="0"/>
              </a:spcBef>
              <a:spcAft>
                <a:spcPts val="800"/>
              </a:spcAft>
              <a:buClr>
                <a:schemeClr val="bg1"/>
              </a:buClr>
              <a:buFont typeface="+mj-lt"/>
              <a:buAutoNum type="arabicPeriod"/>
            </a:pPr>
            <a:r>
              <a:rPr lang="en-US" sz="2200" u="sng" dirty="0">
                <a:solidFill>
                  <a:srgbClr val="66FFFF"/>
                </a:solidFill>
              </a:rPr>
              <a:t>Cam </a:t>
            </a:r>
            <a:r>
              <a:rPr lang="en-US" sz="2200" u="sng" dirty="0" err="1">
                <a:solidFill>
                  <a:srgbClr val="66FFFF"/>
                </a:solidFill>
              </a:rPr>
              <a:t>kết</a:t>
            </a:r>
            <a:r>
              <a:rPr lang="en-US" sz="2200" b="0" i="0" u="none" strike="noStrike" dirty="0">
                <a:solidFill>
                  <a:schemeClr val="bg1"/>
                </a:solidFill>
                <a:effectLst/>
              </a:rPr>
              <a:t> &amp; </a:t>
            </a:r>
            <a:r>
              <a:rPr lang="en-US" sz="2200" b="0" i="0" u="sng" strike="noStrike" dirty="0" err="1">
                <a:solidFill>
                  <a:srgbClr val="66FFFF"/>
                </a:solidFill>
                <a:effectLst/>
              </a:rPr>
              <a:t>Báo</a:t>
            </a:r>
            <a:r>
              <a:rPr lang="en-US" sz="2200" b="0" i="0" u="sng" strike="noStrike" dirty="0">
                <a:solidFill>
                  <a:srgbClr val="66FFFF"/>
                </a:solidFill>
                <a:effectLst/>
              </a:rPr>
              <a:t> </a:t>
            </a:r>
            <a:r>
              <a:rPr lang="en-US" sz="2200" b="0" i="0" u="sng" strike="noStrike" dirty="0" err="1">
                <a:solidFill>
                  <a:srgbClr val="66FFFF"/>
                </a:solidFill>
                <a:effectLst/>
              </a:rPr>
              <a:t>cáo</a:t>
            </a:r>
            <a:r>
              <a:rPr lang="en-US" sz="2200" b="0" i="0" u="none" strike="noStrike" dirty="0">
                <a:solidFill>
                  <a:schemeClr val="bg1"/>
                </a:solidFill>
                <a:effectLst/>
              </a:rPr>
              <a:t> </a:t>
            </a:r>
            <a:r>
              <a:rPr lang="en-US" sz="2200" b="0" i="0" u="none" strike="noStrike" dirty="0" err="1">
                <a:solidFill>
                  <a:schemeClr val="bg1"/>
                </a:solidFill>
                <a:effectLst/>
              </a:rPr>
              <a:t>hoạt</a:t>
            </a:r>
            <a:r>
              <a:rPr lang="en-US" sz="2200" b="0" i="0" u="none" strike="noStrike" dirty="0">
                <a:solidFill>
                  <a:schemeClr val="bg1"/>
                </a:solidFill>
                <a:effectLst/>
              </a:rPr>
              <a:t> </a:t>
            </a:r>
            <a:r>
              <a:rPr lang="en-US" sz="2200" b="0" i="0" u="none" strike="noStrike" dirty="0" err="1">
                <a:solidFill>
                  <a:schemeClr val="bg1"/>
                </a:solidFill>
                <a:effectLst/>
              </a:rPr>
              <a:t>động</a:t>
            </a:r>
            <a:r>
              <a:rPr lang="en-US" sz="2200" b="0" i="0" u="none" strike="noStrike" dirty="0">
                <a:solidFill>
                  <a:schemeClr val="bg1"/>
                </a:solidFill>
                <a:effectLst/>
              </a:rPr>
              <a:t> #WBW2022 (</a:t>
            </a:r>
            <a:r>
              <a:rPr lang="en-US" sz="2200" b="0" i="0" u="none" strike="noStrike" dirty="0" err="1">
                <a:solidFill>
                  <a:schemeClr val="bg1"/>
                </a:solidFill>
                <a:effectLst/>
              </a:rPr>
              <a:t>trực</a:t>
            </a:r>
            <a:r>
              <a:rPr lang="en-US" sz="2200" b="0" i="0" u="none" strike="noStrike" dirty="0">
                <a:solidFill>
                  <a:schemeClr val="bg1"/>
                </a:solidFill>
                <a:effectLst/>
              </a:rPr>
              <a:t> </a:t>
            </a:r>
            <a:r>
              <a:rPr lang="en-US" sz="2200" b="0" i="0" u="none" strike="noStrike" dirty="0" err="1">
                <a:solidFill>
                  <a:schemeClr val="bg1"/>
                </a:solidFill>
                <a:effectLst/>
              </a:rPr>
              <a:t>tiếp</a:t>
            </a:r>
            <a:r>
              <a:rPr lang="en-US" sz="2200" b="0" i="0" u="none" strike="noStrike" dirty="0">
                <a:solidFill>
                  <a:schemeClr val="bg1"/>
                </a:solidFill>
                <a:effectLst/>
              </a:rPr>
              <a:t> </a:t>
            </a:r>
            <a:r>
              <a:rPr lang="en-US" sz="2200" b="0" i="0" u="none" strike="noStrike" dirty="0" err="1">
                <a:solidFill>
                  <a:schemeClr val="bg1"/>
                </a:solidFill>
                <a:effectLst/>
              </a:rPr>
              <a:t>và</a:t>
            </a:r>
            <a:r>
              <a:rPr lang="en-US" sz="2200" b="0" i="0" u="none" strike="noStrike" dirty="0">
                <a:solidFill>
                  <a:schemeClr val="bg1"/>
                </a:solidFill>
                <a:effectLst/>
              </a:rPr>
              <a:t>/</a:t>
            </a:r>
            <a:r>
              <a:rPr lang="en-US" sz="2200" dirty="0" err="1">
                <a:solidFill>
                  <a:schemeClr val="bg1"/>
                </a:solidFill>
              </a:rPr>
              <a:t>hoặc</a:t>
            </a:r>
            <a:r>
              <a:rPr lang="en-US" sz="2200" dirty="0">
                <a:solidFill>
                  <a:schemeClr val="bg1"/>
                </a:solidFill>
              </a:rPr>
              <a:t> </a:t>
            </a:r>
            <a:r>
              <a:rPr lang="en-US" sz="2200" dirty="0" err="1">
                <a:solidFill>
                  <a:schemeClr val="bg1"/>
                </a:solidFill>
              </a:rPr>
              <a:t>trên</a:t>
            </a:r>
            <a:r>
              <a:rPr lang="en-US" sz="2200" dirty="0">
                <a:solidFill>
                  <a:schemeClr val="bg1"/>
                </a:solidFill>
              </a:rPr>
              <a:t> </a:t>
            </a:r>
            <a:r>
              <a:rPr lang="en-US" sz="2200" dirty="0" err="1">
                <a:solidFill>
                  <a:schemeClr val="bg1"/>
                </a:solidFill>
              </a:rPr>
              <a:t>mạng</a:t>
            </a:r>
            <a:r>
              <a:rPr lang="en-US" sz="2200" b="0" i="0" u="none" strike="noStrike" dirty="0">
                <a:solidFill>
                  <a:schemeClr val="bg1"/>
                </a:solidFill>
                <a:effectLst/>
              </a:rPr>
              <a:t>)</a:t>
            </a:r>
          </a:p>
          <a:p>
            <a:pPr marL="457200" indent="-457200" algn="just" rtl="0" fontAlgn="base">
              <a:spcBef>
                <a:spcPts val="0"/>
              </a:spcBef>
              <a:spcAft>
                <a:spcPts val="800"/>
              </a:spcAft>
              <a:buFont typeface="+mj-lt"/>
              <a:buAutoNum type="arabicPeriod"/>
            </a:pPr>
            <a:r>
              <a:rPr lang="en-US" sz="2200" b="0" i="0" u="none" strike="noStrike" dirty="0" err="1">
                <a:solidFill>
                  <a:schemeClr val="bg1"/>
                </a:solidFill>
                <a:effectLst/>
              </a:rPr>
              <a:t>Tham</a:t>
            </a:r>
            <a:r>
              <a:rPr lang="en-US" sz="2200" b="0" i="0" u="none" strike="noStrike" dirty="0">
                <a:solidFill>
                  <a:schemeClr val="bg1"/>
                </a:solidFill>
                <a:effectLst/>
              </a:rPr>
              <a:t> </a:t>
            </a:r>
            <a:r>
              <a:rPr lang="en-US" sz="2200" b="0" i="0" u="none" strike="noStrike" dirty="0" err="1">
                <a:solidFill>
                  <a:schemeClr val="bg1"/>
                </a:solidFill>
                <a:effectLst/>
              </a:rPr>
              <a:t>gia</a:t>
            </a:r>
            <a:r>
              <a:rPr lang="en-US" sz="2200" b="0" i="0" u="none" strike="noStrike" dirty="0">
                <a:solidFill>
                  <a:schemeClr val="bg1"/>
                </a:solidFill>
                <a:effectLst/>
              </a:rPr>
              <a:t> #WBW2022 Ask Me Anything (AMA)</a:t>
            </a:r>
          </a:p>
          <a:p>
            <a:pPr marL="457200" indent="-457200" algn="just" rtl="0" fontAlgn="base">
              <a:spcBef>
                <a:spcPts val="0"/>
              </a:spcBef>
              <a:spcAft>
                <a:spcPts val="800"/>
              </a:spcAft>
              <a:buFont typeface="+mj-lt"/>
              <a:buAutoNum type="arabicPeriod"/>
            </a:pPr>
            <a:r>
              <a:rPr lang="en-US" sz="2200" b="0" i="0" u="none" strike="noStrike" dirty="0">
                <a:solidFill>
                  <a:schemeClr val="bg1"/>
                </a:solidFill>
                <a:effectLst/>
              </a:rPr>
              <a:t>Theo </a:t>
            </a:r>
            <a:r>
              <a:rPr lang="en-US" sz="2200" b="0" i="0" u="none" strike="noStrike" dirty="0" err="1">
                <a:solidFill>
                  <a:schemeClr val="bg1"/>
                </a:solidFill>
                <a:effectLst/>
              </a:rPr>
              <a:t>dõi</a:t>
            </a:r>
            <a:r>
              <a:rPr lang="en-US" sz="2200" b="0" i="0" u="none" strike="noStrike" dirty="0">
                <a:solidFill>
                  <a:schemeClr val="bg1"/>
                </a:solidFill>
                <a:effectLst/>
              </a:rPr>
              <a:t> </a:t>
            </a:r>
            <a:r>
              <a:rPr lang="en-US" sz="2200" b="0" i="0" u="none" strike="noStrike" dirty="0" err="1">
                <a:solidFill>
                  <a:schemeClr val="bg1"/>
                </a:solidFill>
                <a:effectLst/>
              </a:rPr>
              <a:t>trang</a:t>
            </a:r>
            <a:r>
              <a:rPr lang="en-US" sz="2200" b="0" i="0" u="none" strike="noStrike" dirty="0">
                <a:solidFill>
                  <a:schemeClr val="bg1"/>
                </a:solidFill>
                <a:effectLst/>
              </a:rPr>
              <a:t> web </a:t>
            </a:r>
            <a:r>
              <a:rPr lang="en-US" sz="2200" b="0" i="0" u="sng" strike="noStrike" dirty="0">
                <a:solidFill>
                  <a:srgbClr val="66FFFF"/>
                </a:solidFill>
                <a:effectLst/>
                <a:hlinkClick r:id="rId2">
                  <a:extLst>
                    <a:ext uri="{A12FA001-AC4F-418D-AE19-62706E023703}">
                      <ahyp:hlinkClr xmlns="" xmlns:ahyp="http://schemas.microsoft.com/office/drawing/2018/hyperlinkcolor" val="tx"/>
                    </a:ext>
                  </a:extLst>
                </a:hlinkClick>
              </a:rPr>
              <a:t>WBW</a:t>
            </a:r>
            <a:r>
              <a:rPr lang="en-US" sz="2200" b="0" i="0" u="none" strike="noStrike" dirty="0">
                <a:solidFill>
                  <a:schemeClr val="bg1"/>
                </a:solidFill>
                <a:effectLst/>
              </a:rPr>
              <a:t> &amp; </a:t>
            </a:r>
            <a:r>
              <a:rPr lang="en-US" sz="2200" b="0" i="0" u="none" strike="noStrike" dirty="0" err="1">
                <a:solidFill>
                  <a:schemeClr val="bg1"/>
                </a:solidFill>
                <a:effectLst/>
              </a:rPr>
              <a:t>các</a:t>
            </a:r>
            <a:r>
              <a:rPr lang="en-US" sz="2200" b="0" i="0" u="none" strike="noStrike" dirty="0">
                <a:solidFill>
                  <a:schemeClr val="bg1"/>
                </a:solidFill>
                <a:effectLst/>
              </a:rPr>
              <a:t> </a:t>
            </a:r>
            <a:r>
              <a:rPr lang="en-US" sz="2200" b="0" i="0" u="none" strike="noStrike" dirty="0" err="1">
                <a:solidFill>
                  <a:schemeClr val="bg1"/>
                </a:solidFill>
                <a:effectLst/>
              </a:rPr>
              <a:t>mạng</a:t>
            </a:r>
            <a:r>
              <a:rPr lang="en-US" sz="2200" b="0" i="0" u="none" strike="noStrike" dirty="0">
                <a:solidFill>
                  <a:schemeClr val="bg1"/>
                </a:solidFill>
                <a:effectLst/>
              </a:rPr>
              <a:t> </a:t>
            </a:r>
            <a:r>
              <a:rPr lang="en-US" sz="2200" b="0" i="0" u="none" strike="noStrike" dirty="0" err="1">
                <a:solidFill>
                  <a:schemeClr val="bg1"/>
                </a:solidFill>
                <a:effectLst/>
              </a:rPr>
              <a:t>xã</a:t>
            </a:r>
            <a:r>
              <a:rPr lang="en-US" sz="2200" b="0" i="0" u="none" strike="noStrike" dirty="0">
                <a:solidFill>
                  <a:schemeClr val="bg1"/>
                </a:solidFill>
                <a:effectLst/>
              </a:rPr>
              <a:t> </a:t>
            </a:r>
            <a:r>
              <a:rPr lang="en-US" sz="2200" b="0" i="0" u="none" strike="noStrike" dirty="0" err="1">
                <a:solidFill>
                  <a:schemeClr val="bg1"/>
                </a:solidFill>
                <a:effectLst/>
              </a:rPr>
              <a:t>hội</a:t>
            </a:r>
            <a:r>
              <a:rPr lang="en-US" sz="2200" b="0" i="0" u="none" strike="noStrike" dirty="0">
                <a:solidFill>
                  <a:schemeClr val="bg1"/>
                </a:solidFill>
                <a:effectLst/>
              </a:rPr>
              <a:t> </a:t>
            </a:r>
            <a:r>
              <a:rPr lang="en-US" sz="2200" b="0" i="0" u="none" strike="noStrike" dirty="0" err="1">
                <a:solidFill>
                  <a:schemeClr val="bg1"/>
                </a:solidFill>
                <a:effectLst/>
              </a:rPr>
              <a:t>truyền</a:t>
            </a:r>
            <a:r>
              <a:rPr lang="en-US" sz="2200" b="0" i="0" u="none" strike="noStrike" dirty="0">
                <a:solidFill>
                  <a:schemeClr val="bg1"/>
                </a:solidFill>
                <a:effectLst/>
              </a:rPr>
              <a:t> </a:t>
            </a:r>
            <a:r>
              <a:rPr lang="en-US" sz="2200" b="0" i="0" u="none" strike="noStrike" dirty="0" err="1">
                <a:solidFill>
                  <a:schemeClr val="bg1"/>
                </a:solidFill>
                <a:effectLst/>
              </a:rPr>
              <a:t>thông</a:t>
            </a:r>
            <a:r>
              <a:rPr lang="en-US" sz="2200" b="0" i="0" u="none" strike="noStrike" dirty="0">
                <a:solidFill>
                  <a:schemeClr val="bg1"/>
                </a:solidFill>
                <a:effectLst/>
              </a:rPr>
              <a:t> (</a:t>
            </a:r>
            <a:r>
              <a:rPr lang="en-US" sz="2200" b="0" i="0" u="sng" strike="noStrike" dirty="0">
                <a:solidFill>
                  <a:srgbClr val="66FFFF"/>
                </a:solidFill>
                <a:effectLst/>
                <a:hlinkClick r:id="rId3">
                  <a:extLst>
                    <a:ext uri="{A12FA001-AC4F-418D-AE19-62706E023703}">
                      <ahyp:hlinkClr xmlns="" xmlns:ahyp="http://schemas.microsoft.com/office/drawing/2018/hyperlinkcolor" val="tx"/>
                    </a:ext>
                  </a:extLst>
                </a:hlinkClick>
              </a:rPr>
              <a:t>Facebook</a:t>
            </a:r>
            <a:r>
              <a:rPr lang="en-US" sz="2200" b="0" i="0" u="none" strike="noStrike" dirty="0">
                <a:solidFill>
                  <a:schemeClr val="bg1"/>
                </a:solidFill>
                <a:effectLst/>
              </a:rPr>
              <a:t>, </a:t>
            </a:r>
            <a:r>
              <a:rPr lang="en-US" sz="2200" b="0" i="0" u="sng" strike="noStrike" dirty="0">
                <a:solidFill>
                  <a:srgbClr val="66FFFF"/>
                </a:solidFill>
                <a:effectLst/>
                <a:hlinkClick r:id="rId4">
                  <a:extLst>
                    <a:ext uri="{A12FA001-AC4F-418D-AE19-62706E023703}">
                      <ahyp:hlinkClr xmlns="" xmlns:ahyp="http://schemas.microsoft.com/office/drawing/2018/hyperlinkcolor" val="tx"/>
                    </a:ext>
                  </a:extLst>
                </a:hlinkClick>
              </a:rPr>
              <a:t>Twitter</a:t>
            </a:r>
            <a:r>
              <a:rPr lang="en-US" sz="2200" b="0" i="0" u="none" strike="noStrike" dirty="0">
                <a:solidFill>
                  <a:schemeClr val="bg1"/>
                </a:solidFill>
                <a:effectLst/>
              </a:rPr>
              <a:t> &amp; </a:t>
            </a:r>
            <a:r>
              <a:rPr lang="en-US" sz="2200" b="0" i="0" u="sng" strike="noStrike" dirty="0">
                <a:solidFill>
                  <a:srgbClr val="66FFFF"/>
                </a:solidFill>
                <a:effectLst/>
                <a:hlinkClick r:id="rId5">
                  <a:extLst>
                    <a:ext uri="{A12FA001-AC4F-418D-AE19-62706E023703}">
                      <ahyp:hlinkClr xmlns="" xmlns:ahyp="http://schemas.microsoft.com/office/drawing/2018/hyperlinkcolor" val="tx"/>
                    </a:ext>
                  </a:extLst>
                </a:hlinkClick>
              </a:rPr>
              <a:t>Instagram</a:t>
            </a:r>
            <a:r>
              <a:rPr lang="en-US" sz="2200" b="0" i="0" u="none" strike="noStrike" dirty="0">
                <a:solidFill>
                  <a:schemeClr val="bg1"/>
                </a:solidFill>
                <a:effectLst/>
              </a:rPr>
              <a:t>) </a:t>
            </a:r>
            <a:r>
              <a:rPr lang="en-US" sz="2200" b="0" i="0" u="none" strike="noStrike" dirty="0" err="1">
                <a:solidFill>
                  <a:schemeClr val="bg1"/>
                </a:solidFill>
                <a:effectLst/>
              </a:rPr>
              <a:t>để</a:t>
            </a:r>
            <a:r>
              <a:rPr lang="en-US" sz="2200" b="0" i="0" u="none" strike="noStrike" dirty="0">
                <a:solidFill>
                  <a:schemeClr val="bg1"/>
                </a:solidFill>
                <a:effectLst/>
              </a:rPr>
              <a:t> </a:t>
            </a:r>
            <a:r>
              <a:rPr lang="en-US" sz="2200" b="0" i="0" u="none" strike="noStrike" dirty="0" err="1">
                <a:solidFill>
                  <a:schemeClr val="bg1"/>
                </a:solidFill>
                <a:effectLst/>
              </a:rPr>
              <a:t>tìm</a:t>
            </a:r>
            <a:r>
              <a:rPr lang="en-US" sz="2200" b="0" i="0" u="none" strike="noStrike" dirty="0">
                <a:solidFill>
                  <a:schemeClr val="bg1"/>
                </a:solidFill>
                <a:effectLst/>
              </a:rPr>
              <a:t> </a:t>
            </a:r>
            <a:r>
              <a:rPr lang="en-US" sz="2200" b="0" i="0" u="none" strike="noStrike" dirty="0" err="1">
                <a:solidFill>
                  <a:schemeClr val="bg1"/>
                </a:solidFill>
                <a:effectLst/>
              </a:rPr>
              <a:t>hiểu</a:t>
            </a:r>
            <a:r>
              <a:rPr lang="en-US" sz="2200" b="0" i="0" u="none" strike="noStrike" dirty="0">
                <a:solidFill>
                  <a:schemeClr val="bg1"/>
                </a:solidFill>
                <a:effectLst/>
              </a:rPr>
              <a:t> </a:t>
            </a:r>
            <a:r>
              <a:rPr lang="en-US" sz="2200" b="0" i="0" u="none" strike="noStrike" dirty="0" err="1">
                <a:solidFill>
                  <a:schemeClr val="bg1"/>
                </a:solidFill>
                <a:effectLst/>
              </a:rPr>
              <a:t>thêm</a:t>
            </a:r>
            <a:r>
              <a:rPr lang="en-US" sz="2200" b="0" i="0" u="none" strike="noStrike" dirty="0">
                <a:solidFill>
                  <a:schemeClr val="bg1"/>
                </a:solidFill>
                <a:effectLst/>
              </a:rPr>
              <a:t> </a:t>
            </a:r>
            <a:r>
              <a:rPr lang="en-US" sz="2200" b="0" i="0" u="none" strike="noStrike" dirty="0" err="1">
                <a:solidFill>
                  <a:schemeClr val="bg1"/>
                </a:solidFill>
                <a:effectLst/>
              </a:rPr>
              <a:t>về</a:t>
            </a:r>
            <a:r>
              <a:rPr lang="en-US" sz="2200" b="0" i="0" u="none" strike="noStrike" dirty="0">
                <a:solidFill>
                  <a:schemeClr val="bg1"/>
                </a:solidFill>
                <a:effectLst/>
              </a:rPr>
              <a:t> </a:t>
            </a:r>
            <a:r>
              <a:rPr lang="en-US" sz="2200" b="0" i="0" u="none" strike="noStrike" dirty="0" err="1">
                <a:solidFill>
                  <a:schemeClr val="bg1"/>
                </a:solidFill>
                <a:effectLst/>
              </a:rPr>
              <a:t>các</a:t>
            </a:r>
            <a:r>
              <a:rPr lang="en-US" sz="2200" b="0" i="0" u="none" strike="noStrike" dirty="0">
                <a:solidFill>
                  <a:schemeClr val="bg1"/>
                </a:solidFill>
                <a:effectLst/>
              </a:rPr>
              <a:t> </a:t>
            </a:r>
            <a:r>
              <a:rPr lang="en-US" sz="2200" b="0" i="0" u="none" strike="noStrike" dirty="0" err="1">
                <a:solidFill>
                  <a:schemeClr val="bg1"/>
                </a:solidFill>
                <a:effectLst/>
              </a:rPr>
              <a:t>ý</a:t>
            </a:r>
            <a:r>
              <a:rPr lang="en-US" sz="2200" b="0" i="0" u="none" strike="noStrike" dirty="0">
                <a:solidFill>
                  <a:schemeClr val="bg1"/>
                </a:solidFill>
                <a:effectLst/>
              </a:rPr>
              <a:t> </a:t>
            </a:r>
            <a:r>
              <a:rPr lang="en-US" sz="2200" b="0" i="0" u="none" strike="noStrike" dirty="0" err="1">
                <a:solidFill>
                  <a:schemeClr val="bg1"/>
                </a:solidFill>
                <a:effectLst/>
              </a:rPr>
              <a:t>tưởng</a:t>
            </a:r>
            <a:r>
              <a:rPr lang="en-US" sz="2200" b="0" i="0" u="none" strike="noStrike" dirty="0">
                <a:solidFill>
                  <a:schemeClr val="bg1"/>
                </a:solidFill>
                <a:effectLst/>
              </a:rPr>
              <a:t> </a:t>
            </a:r>
            <a:r>
              <a:rPr lang="en-US" sz="2200" b="0" i="0" u="none" strike="noStrike" dirty="0" err="1">
                <a:solidFill>
                  <a:schemeClr val="bg1"/>
                </a:solidFill>
                <a:effectLst/>
              </a:rPr>
              <a:t>và</a:t>
            </a:r>
            <a:r>
              <a:rPr lang="en-US" sz="2200" b="0" i="0" u="none" strike="noStrike" dirty="0">
                <a:solidFill>
                  <a:schemeClr val="bg1"/>
                </a:solidFill>
                <a:effectLst/>
              </a:rPr>
              <a:t> </a:t>
            </a:r>
            <a:r>
              <a:rPr lang="en-US" sz="2200" b="0" i="0" u="none" strike="noStrike" dirty="0" err="1">
                <a:solidFill>
                  <a:schemeClr val="bg1"/>
                </a:solidFill>
                <a:effectLst/>
              </a:rPr>
              <a:t>cập</a:t>
            </a:r>
            <a:r>
              <a:rPr lang="en-US" sz="2200" b="0" i="0" u="none" strike="noStrike" dirty="0">
                <a:solidFill>
                  <a:schemeClr val="bg1"/>
                </a:solidFill>
                <a:effectLst/>
              </a:rPr>
              <a:t> </a:t>
            </a:r>
            <a:r>
              <a:rPr lang="en-US" sz="2200" b="0" i="0" u="none" strike="noStrike" dirty="0" err="1">
                <a:solidFill>
                  <a:schemeClr val="bg1"/>
                </a:solidFill>
                <a:effectLst/>
              </a:rPr>
              <a:t>nhật</a:t>
            </a:r>
            <a:r>
              <a:rPr lang="en-US" sz="2200" dirty="0">
                <a:solidFill>
                  <a:schemeClr val="bg1"/>
                </a:solidFill>
              </a:rPr>
              <a:t> </a:t>
            </a:r>
            <a:r>
              <a:rPr lang="en-US" sz="2200" dirty="0" err="1">
                <a:solidFill>
                  <a:schemeClr val="bg1"/>
                </a:solidFill>
              </a:rPr>
              <a:t>mới</a:t>
            </a:r>
            <a:endParaRPr lang="en-US" sz="2200" b="0" i="0" u="none" strike="noStrike" dirty="0">
              <a:solidFill>
                <a:schemeClr val="bg1"/>
              </a:solidFill>
              <a:effectLst/>
            </a:endParaRPr>
          </a:p>
          <a:p>
            <a:pPr marL="457200" indent="-457200" algn="just" rtl="0" fontAlgn="base">
              <a:spcBef>
                <a:spcPts val="0"/>
              </a:spcBef>
              <a:spcAft>
                <a:spcPts val="800"/>
              </a:spcAft>
              <a:buFont typeface="+mj-lt"/>
              <a:buAutoNum type="arabicPeriod"/>
            </a:pPr>
            <a:r>
              <a:rPr lang="en-US" sz="2200" b="0" i="0" u="none" strike="noStrike" dirty="0" err="1">
                <a:solidFill>
                  <a:schemeClr val="bg1"/>
                </a:solidFill>
                <a:effectLst/>
              </a:rPr>
              <a:t>Sử</a:t>
            </a:r>
            <a:r>
              <a:rPr lang="en-US" sz="2200" b="0" i="0" u="none" strike="noStrike" dirty="0">
                <a:solidFill>
                  <a:schemeClr val="bg1"/>
                </a:solidFill>
                <a:effectLst/>
              </a:rPr>
              <a:t> dung hashtag </a:t>
            </a:r>
            <a:r>
              <a:rPr lang="en-US" sz="2200" b="0" i="0" u="none" strike="noStrike" dirty="0" err="1">
                <a:solidFill>
                  <a:schemeClr val="bg1"/>
                </a:solidFill>
                <a:effectLst/>
              </a:rPr>
              <a:t>của</a:t>
            </a:r>
            <a:r>
              <a:rPr lang="en-US" sz="2200" b="0" i="0" u="none" strike="noStrike" dirty="0">
                <a:solidFill>
                  <a:schemeClr val="bg1"/>
                </a:solidFill>
                <a:effectLst/>
              </a:rPr>
              <a:t> </a:t>
            </a:r>
            <a:r>
              <a:rPr lang="en-US" sz="2200" b="0" i="0" u="none" strike="noStrike" dirty="0" err="1">
                <a:solidFill>
                  <a:schemeClr val="bg1"/>
                </a:solidFill>
                <a:effectLst/>
              </a:rPr>
              <a:t>chiến</a:t>
            </a:r>
            <a:r>
              <a:rPr lang="en-US" sz="2200" b="0" i="0" u="none" strike="noStrike" dirty="0">
                <a:solidFill>
                  <a:schemeClr val="bg1"/>
                </a:solidFill>
                <a:effectLst/>
              </a:rPr>
              <a:t> </a:t>
            </a:r>
            <a:r>
              <a:rPr lang="en-US" sz="2200" b="0" i="0" u="none" strike="noStrike" dirty="0" err="1">
                <a:solidFill>
                  <a:schemeClr val="bg1"/>
                </a:solidFill>
                <a:effectLst/>
              </a:rPr>
              <a:t>dịch</a:t>
            </a:r>
            <a:r>
              <a:rPr lang="en-US" sz="2200" b="0" i="0" u="none" strike="noStrike" dirty="0">
                <a:solidFill>
                  <a:schemeClr val="bg1"/>
                </a:solidFill>
                <a:effectLst/>
              </a:rPr>
              <a:t> </a:t>
            </a:r>
            <a:r>
              <a:rPr lang="en-US" sz="2200" b="0" i="0" u="none" strike="noStrike" dirty="0" err="1">
                <a:solidFill>
                  <a:schemeClr val="bg1"/>
                </a:solidFill>
                <a:effectLst/>
              </a:rPr>
              <a:t>trong</a:t>
            </a:r>
            <a:r>
              <a:rPr lang="en-US" sz="2200" b="0" i="0" u="none" strike="noStrike" dirty="0">
                <a:solidFill>
                  <a:schemeClr val="bg1"/>
                </a:solidFill>
                <a:effectLst/>
              </a:rPr>
              <a:t> </a:t>
            </a:r>
            <a:r>
              <a:rPr lang="en-US" sz="2200" b="0" i="0" u="none" strike="noStrike" dirty="0" err="1">
                <a:solidFill>
                  <a:schemeClr val="bg1"/>
                </a:solidFill>
                <a:effectLst/>
              </a:rPr>
              <a:t>các</a:t>
            </a:r>
            <a:r>
              <a:rPr lang="en-US" sz="2200" b="0" i="0" u="none" strike="noStrike" dirty="0">
                <a:solidFill>
                  <a:schemeClr val="bg1"/>
                </a:solidFill>
                <a:effectLst/>
              </a:rPr>
              <a:t> </a:t>
            </a:r>
            <a:r>
              <a:rPr lang="en-US" sz="2200" b="0" i="0" u="none" strike="noStrike" dirty="0" err="1">
                <a:solidFill>
                  <a:schemeClr val="bg1"/>
                </a:solidFill>
                <a:effectLst/>
              </a:rPr>
              <a:t>bài</a:t>
            </a:r>
            <a:r>
              <a:rPr lang="en-US" sz="2200" b="0" i="0" u="none" strike="noStrike" dirty="0">
                <a:solidFill>
                  <a:schemeClr val="bg1"/>
                </a:solidFill>
                <a:effectLst/>
              </a:rPr>
              <a:t> </a:t>
            </a:r>
            <a:r>
              <a:rPr lang="en-US" sz="2200" b="0" i="0" u="none" strike="noStrike" dirty="0" err="1">
                <a:solidFill>
                  <a:schemeClr val="bg1"/>
                </a:solidFill>
                <a:effectLst/>
              </a:rPr>
              <a:t>đăng</a:t>
            </a:r>
            <a:r>
              <a:rPr lang="en-US" sz="2200" b="0" i="0" u="none" strike="noStrike" dirty="0">
                <a:solidFill>
                  <a:schemeClr val="bg1"/>
                </a:solidFill>
                <a:effectLst/>
              </a:rPr>
              <a:t> </a:t>
            </a:r>
            <a:r>
              <a:rPr lang="en-US" sz="2200" b="0" i="0" u="none" strike="noStrike" dirty="0" err="1">
                <a:solidFill>
                  <a:schemeClr val="bg1"/>
                </a:solidFill>
                <a:effectLst/>
              </a:rPr>
              <a:t>trên</a:t>
            </a:r>
            <a:r>
              <a:rPr lang="en-US" sz="2200" b="0" i="0" u="none" strike="noStrike" dirty="0">
                <a:solidFill>
                  <a:schemeClr val="bg1"/>
                </a:solidFill>
                <a:effectLst/>
              </a:rPr>
              <a:t> </a:t>
            </a:r>
            <a:r>
              <a:rPr lang="en-US" sz="2200" b="0" i="0" u="none" strike="noStrike" dirty="0" err="1">
                <a:solidFill>
                  <a:schemeClr val="bg1"/>
                </a:solidFill>
                <a:effectLst/>
              </a:rPr>
              <a:t>mạng</a:t>
            </a:r>
            <a:r>
              <a:rPr lang="en-US" sz="2200" b="0" i="0" u="none" strike="noStrike" dirty="0">
                <a:solidFill>
                  <a:schemeClr val="bg1"/>
                </a:solidFill>
                <a:effectLst/>
              </a:rPr>
              <a:t> </a:t>
            </a:r>
            <a:r>
              <a:rPr lang="en-US" sz="2200" b="0" i="0" u="none" strike="noStrike" dirty="0" err="1">
                <a:solidFill>
                  <a:schemeClr val="bg1"/>
                </a:solidFill>
                <a:effectLst/>
              </a:rPr>
              <a:t>xã</a:t>
            </a:r>
            <a:r>
              <a:rPr lang="en-US" sz="2200" b="0" i="0" u="none" strike="noStrike" dirty="0">
                <a:solidFill>
                  <a:schemeClr val="bg1"/>
                </a:solidFill>
                <a:effectLst/>
              </a:rPr>
              <a:t> </a:t>
            </a:r>
            <a:r>
              <a:rPr lang="en-US" sz="2200" b="0" i="0" u="none" strike="noStrike" dirty="0" err="1">
                <a:solidFill>
                  <a:schemeClr val="bg1"/>
                </a:solidFill>
                <a:effectLst/>
              </a:rPr>
              <a:t>hội</a:t>
            </a:r>
            <a:r>
              <a:rPr lang="en-US" sz="2200" b="0" i="0" u="none" strike="noStrike" dirty="0">
                <a:solidFill>
                  <a:schemeClr val="bg1"/>
                </a:solidFill>
                <a:effectLst/>
              </a:rPr>
              <a:t> </a:t>
            </a:r>
            <a:r>
              <a:rPr lang="en-US" sz="2200" b="0" i="0" u="none" strike="noStrike" dirty="0" err="1">
                <a:solidFill>
                  <a:schemeClr val="bg1"/>
                </a:solidFill>
                <a:effectLst/>
              </a:rPr>
              <a:t>của</a:t>
            </a:r>
            <a:r>
              <a:rPr lang="en-US" sz="2200" b="0" i="0" u="none" strike="noStrike" dirty="0">
                <a:solidFill>
                  <a:schemeClr val="bg1"/>
                </a:solidFill>
                <a:effectLst/>
              </a:rPr>
              <a:t> </a:t>
            </a:r>
            <a:r>
              <a:rPr lang="en-US" sz="2200" b="0" i="0" u="none" strike="noStrike" dirty="0" err="1">
                <a:solidFill>
                  <a:schemeClr val="bg1"/>
                </a:solidFill>
                <a:effectLst/>
              </a:rPr>
              <a:t>bạn</a:t>
            </a:r>
            <a:r>
              <a:rPr lang="en-US" sz="2200" b="0" i="0" u="none" strike="noStrike" dirty="0">
                <a:solidFill>
                  <a:schemeClr val="bg1"/>
                </a:solidFill>
                <a:effectLst/>
              </a:rPr>
              <a:t>: </a:t>
            </a:r>
          </a:p>
        </p:txBody>
      </p:sp>
      <p:sp>
        <p:nvSpPr>
          <p:cNvPr id="2" name="TextBox 1">
            <a:extLst>
              <a:ext uri="{FF2B5EF4-FFF2-40B4-BE49-F238E27FC236}">
                <a16:creationId xmlns="" xmlns:a16="http://schemas.microsoft.com/office/drawing/2014/main" id="{982EBCE1-F590-36EC-B02F-08BCCDB5A262}"/>
              </a:ext>
            </a:extLst>
          </p:cNvPr>
          <p:cNvSpPr txBox="1"/>
          <p:nvPr/>
        </p:nvSpPr>
        <p:spPr>
          <a:xfrm>
            <a:off x="970347" y="4791727"/>
            <a:ext cx="2458065" cy="1569660"/>
          </a:xfrm>
          <a:prstGeom prst="rect">
            <a:avLst/>
          </a:prstGeom>
          <a:noFill/>
        </p:spPr>
        <p:txBody>
          <a:bodyPr wrap="square" rtlCol="0">
            <a:spAutoFit/>
          </a:bodyPr>
          <a:lstStyle/>
          <a:p>
            <a:r>
              <a:rPr lang="en-US" sz="2400" b="0" i="0" u="none" strike="noStrike" dirty="0">
                <a:solidFill>
                  <a:schemeClr val="bg1"/>
                </a:solidFill>
                <a:effectLst/>
              </a:rPr>
              <a:t>#WBW2022 </a:t>
            </a:r>
          </a:p>
          <a:p>
            <a:r>
              <a:rPr lang="en-US" sz="2400" b="0" i="0" u="none" strike="noStrike" dirty="0">
                <a:solidFill>
                  <a:schemeClr val="bg1"/>
                </a:solidFill>
                <a:effectLst/>
              </a:rPr>
              <a:t>#WABA </a:t>
            </a:r>
          </a:p>
          <a:p>
            <a:r>
              <a:rPr lang="en-US" sz="2400" b="0" i="0" u="none" strike="noStrike" dirty="0">
                <a:solidFill>
                  <a:schemeClr val="bg1"/>
                </a:solidFill>
                <a:effectLst/>
              </a:rPr>
              <a:t>#breastfeeding</a:t>
            </a:r>
          </a:p>
          <a:p>
            <a:r>
              <a:rPr lang="en-US" sz="2400" b="0" i="0" u="none" strike="noStrike" dirty="0">
                <a:solidFill>
                  <a:schemeClr val="bg1"/>
                </a:solidFill>
                <a:effectLst/>
              </a:rPr>
              <a:t>#SDGs</a:t>
            </a:r>
            <a:endParaRPr lang="en-MY" sz="2400" dirty="0"/>
          </a:p>
        </p:txBody>
      </p:sp>
      <p:sp>
        <p:nvSpPr>
          <p:cNvPr id="5" name="TextBox 4">
            <a:extLst>
              <a:ext uri="{FF2B5EF4-FFF2-40B4-BE49-F238E27FC236}">
                <a16:creationId xmlns="" xmlns:a16="http://schemas.microsoft.com/office/drawing/2014/main" id="{219F13E7-0990-53B9-FEF7-C816CA650E1F}"/>
              </a:ext>
            </a:extLst>
          </p:cNvPr>
          <p:cNvSpPr txBox="1"/>
          <p:nvPr/>
        </p:nvSpPr>
        <p:spPr>
          <a:xfrm>
            <a:off x="3775587" y="4791727"/>
            <a:ext cx="4080387" cy="1569660"/>
          </a:xfrm>
          <a:prstGeom prst="rect">
            <a:avLst/>
          </a:prstGeom>
          <a:noFill/>
        </p:spPr>
        <p:txBody>
          <a:bodyPr wrap="square" rtlCol="0">
            <a:spAutoFit/>
          </a:bodyPr>
          <a:lstStyle/>
          <a:p>
            <a:r>
              <a:rPr lang="en-US" sz="2400" b="0" i="0" u="none" strike="noStrike" dirty="0">
                <a:solidFill>
                  <a:schemeClr val="bg1"/>
                </a:solidFill>
                <a:effectLst/>
              </a:rPr>
              <a:t>#worldbreastfeedingweek2022</a:t>
            </a:r>
          </a:p>
          <a:p>
            <a:r>
              <a:rPr lang="en-US" sz="2400" b="0" i="0" u="none" strike="noStrike" dirty="0">
                <a:solidFill>
                  <a:schemeClr val="bg1"/>
                </a:solidFill>
                <a:effectLst/>
              </a:rPr>
              <a:t>#stepupforbreastfeeding </a:t>
            </a:r>
          </a:p>
          <a:p>
            <a:r>
              <a:rPr lang="en-US" sz="2400" b="0" i="0" u="none" strike="noStrike" dirty="0">
                <a:solidFill>
                  <a:schemeClr val="bg1"/>
                </a:solidFill>
                <a:effectLst/>
              </a:rPr>
              <a:t>#educateandsupport</a:t>
            </a:r>
          </a:p>
          <a:p>
            <a:r>
              <a:rPr lang="en-US" sz="2400" b="0" i="0" u="none" strike="noStrike" dirty="0">
                <a:solidFill>
                  <a:schemeClr val="bg1"/>
                </a:solidFill>
                <a:effectLst/>
              </a:rPr>
              <a:t>#WarmChain </a:t>
            </a:r>
          </a:p>
        </p:txBody>
      </p:sp>
    </p:spTree>
    <p:extLst>
      <p:ext uri="{BB962C8B-B14F-4D97-AF65-F5344CB8AC3E}">
        <p14:creationId xmlns:p14="http://schemas.microsoft.com/office/powerpoint/2010/main" val="32012855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736</TotalTime>
  <Words>3222</Words>
  <Application>Microsoft Office PowerPoint</Application>
  <PresentationFormat>On-screen Show (4:3)</PresentationFormat>
  <Paragraphs>187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Pei Ching</dc:creator>
  <cp:lastModifiedBy>Le Tien Duat</cp:lastModifiedBy>
  <cp:revision>102</cp:revision>
  <dcterms:created xsi:type="dcterms:W3CDTF">2021-05-28T01:19:52Z</dcterms:created>
  <dcterms:modified xsi:type="dcterms:W3CDTF">2022-07-25T04:47:56Z</dcterms:modified>
</cp:coreProperties>
</file>